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9" r:id="rId3"/>
    <p:sldId id="277" r:id="rId4"/>
    <p:sldId id="270" r:id="rId5"/>
    <p:sldId id="278" r:id="rId6"/>
    <p:sldId id="281" r:id="rId7"/>
    <p:sldId id="259" r:id="rId8"/>
    <p:sldId id="260" r:id="rId9"/>
    <p:sldId id="261" r:id="rId10"/>
    <p:sldId id="262" r:id="rId11"/>
    <p:sldId id="265" r:id="rId12"/>
    <p:sldId id="266" r:id="rId13"/>
    <p:sldId id="267" r:id="rId14"/>
    <p:sldId id="263" r:id="rId15"/>
    <p:sldId id="264" r:id="rId16"/>
    <p:sldId id="268"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AD1"/>
    <a:srgbClr val="FFFFC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288"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KiCad was used for schematic and PCB layout. This 3-D view is from KiCad.</a:t>
            </a:r>
          </a:p>
        </p:txBody>
      </p:sp>
      <p:sp>
        <p:nvSpPr>
          <p:cNvPr id="4" name="Slide Number Placeholder 3"/>
          <p:cNvSpPr>
            <a:spLocks noGrp="1"/>
          </p:cNvSpPr>
          <p:nvPr>
            <p:ph type="sldNum" sz="quarter" idx="5"/>
          </p:nvPr>
        </p:nvSpPr>
        <p:spPr/>
        <p:txBody>
          <a:bodyPr/>
          <a:lstStyle/>
          <a:p>
            <a:fld id="{CBEAF4E2-C254-42A1-8DAD-9A6E3EAE5393}" type="slidenum">
              <a:rPr lang="en-US" smtClean="0"/>
              <a:t>2</a:t>
            </a:fld>
            <a:endParaRPr lang="en-US"/>
          </a:p>
        </p:txBody>
      </p:sp>
    </p:spTree>
    <p:extLst>
      <p:ext uri="{BB962C8B-B14F-4D97-AF65-F5344CB8AC3E}">
        <p14:creationId xmlns:p14="http://schemas.microsoft.com/office/powerpoint/2010/main" val="115221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KiCad was used for schematic and PCB layout. This 3-D view is from KiCad.</a:t>
            </a:r>
          </a:p>
        </p:txBody>
      </p:sp>
      <p:sp>
        <p:nvSpPr>
          <p:cNvPr id="4" name="Slide Number Placeholder 3"/>
          <p:cNvSpPr>
            <a:spLocks noGrp="1"/>
          </p:cNvSpPr>
          <p:nvPr>
            <p:ph type="sldNum" sz="quarter" idx="5"/>
          </p:nvPr>
        </p:nvSpPr>
        <p:spPr/>
        <p:txBody>
          <a:bodyPr/>
          <a:lstStyle/>
          <a:p>
            <a:fld id="{CBEAF4E2-C254-42A1-8DAD-9A6E3EAE5393}" type="slidenum">
              <a:rPr lang="en-US" smtClean="0"/>
              <a:t>5</a:t>
            </a:fld>
            <a:endParaRPr lang="en-US"/>
          </a:p>
        </p:txBody>
      </p:sp>
    </p:spTree>
    <p:extLst>
      <p:ext uri="{BB962C8B-B14F-4D97-AF65-F5344CB8AC3E}">
        <p14:creationId xmlns:p14="http://schemas.microsoft.com/office/powerpoint/2010/main" val="98314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KiCad was used for schematic and PCB layout. This 3-D view is from KiCad.</a:t>
            </a:r>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170043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8</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717C39-D263-87B0-935C-9E3BBC5AE8CA}"/>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B078C3F-931E-0A00-B5F0-AA7EF12B2840}"/>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8103CC-6FFB-631D-CC5A-DE8303C83E16}"/>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ACE159-DE8D-102B-73B6-DD6DBDB6D897}"/>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3EA0C15-17DE-1CC2-3CE8-1EEFA589C44C}"/>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0401ABA-2BBE-8529-8BFF-23C4F2BA63E4}"/>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6" name="Footer Placeholder 5">
            <a:extLst>
              <a:ext uri="{FF2B5EF4-FFF2-40B4-BE49-F238E27FC236}">
                <a16:creationId xmlns:a16="http://schemas.microsoft.com/office/drawing/2014/main" xmlns=""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FC14B16-48F2-DFEB-8AF4-D3F61E91F4E0}"/>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8" name="Footer Placeholder 7">
            <a:extLst>
              <a:ext uri="{FF2B5EF4-FFF2-40B4-BE49-F238E27FC236}">
                <a16:creationId xmlns:a16="http://schemas.microsoft.com/office/drawing/2014/main" xmlns=""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1A15CEA-7318-04A0-9386-CE9D31CDED10}"/>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4" name="Footer Placeholder 3">
            <a:extLst>
              <a:ext uri="{FF2B5EF4-FFF2-40B4-BE49-F238E27FC236}">
                <a16:creationId xmlns:a16="http://schemas.microsoft.com/office/drawing/2014/main" xmlns=""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980C145-2059-08FB-E41E-164077C7D6E0}"/>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3" name="Footer Placeholder 2">
            <a:extLst>
              <a:ext uri="{FF2B5EF4-FFF2-40B4-BE49-F238E27FC236}">
                <a16:creationId xmlns:a16="http://schemas.microsoft.com/office/drawing/2014/main" xmlns=""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A17AC7C-E8D5-43CF-4AD8-91551548758D}"/>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6" name="Footer Placeholder 5">
            <a:extLst>
              <a:ext uri="{FF2B5EF4-FFF2-40B4-BE49-F238E27FC236}">
                <a16:creationId xmlns:a16="http://schemas.microsoft.com/office/drawing/2014/main" xmlns=""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F719C29-DC34-04E6-0259-79C5F9FFF470}"/>
              </a:ext>
            </a:extLst>
          </p:cNvPr>
          <p:cNvSpPr>
            <a:spLocks noGrp="1"/>
          </p:cNvSpPr>
          <p:nvPr>
            <p:ph type="dt" sz="half" idx="10"/>
          </p:nvPr>
        </p:nvSpPr>
        <p:spPr/>
        <p:txBody>
          <a:bodyPr/>
          <a:lstStyle/>
          <a:p>
            <a:fld id="{5926F674-E33D-467B-9D9E-D2C03DD57FDE}" type="datetimeFigureOut">
              <a:rPr lang="en-US" smtClean="0"/>
              <a:t>1/9/2024</a:t>
            </a:fld>
            <a:endParaRPr lang="en-US"/>
          </a:p>
        </p:txBody>
      </p:sp>
      <p:sp>
        <p:nvSpPr>
          <p:cNvPr id="6" name="Footer Placeholder 5">
            <a:extLst>
              <a:ext uri="{FF2B5EF4-FFF2-40B4-BE49-F238E27FC236}">
                <a16:creationId xmlns:a16="http://schemas.microsoft.com/office/drawing/2014/main" xmlns=""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1/9/2024</a:t>
            </a:fld>
            <a:endParaRPr lang="en-US"/>
          </a:p>
        </p:txBody>
      </p:sp>
      <p:sp>
        <p:nvSpPr>
          <p:cNvPr id="5" name="Footer Placeholder 4">
            <a:extLst>
              <a:ext uri="{FF2B5EF4-FFF2-40B4-BE49-F238E27FC236}">
                <a16:creationId xmlns:a16="http://schemas.microsoft.com/office/drawing/2014/main" xmlns=""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a:t>
            </a:r>
            <a:r>
              <a:rPr lang="en-US" dirty="0" smtClean="0"/>
              <a:t>R1.6</a:t>
            </a:r>
            <a:r>
              <a:rPr lang="en-US" dirty="0"/>
              <a:t/>
            </a:r>
            <a:br>
              <a:rPr lang="en-US" dirty="0"/>
            </a:br>
            <a:r>
              <a:rPr lang="en-US" dirty="0"/>
              <a:t>Design Walkthrough</a:t>
            </a:r>
          </a:p>
        </p:txBody>
      </p:sp>
      <p:sp>
        <p:nvSpPr>
          <p:cNvPr id="3" name="TextBox 2">
            <a:extLst>
              <a:ext uri="{FF2B5EF4-FFF2-40B4-BE49-F238E27FC236}">
                <a16:creationId xmlns:a16="http://schemas.microsoft.com/office/drawing/2014/main" xmlns="" id="{1C94405C-BB9D-0774-D4CF-964FA48E2241}"/>
              </a:ext>
            </a:extLst>
          </p:cNvPr>
          <p:cNvSpPr txBox="1"/>
          <p:nvPr/>
        </p:nvSpPr>
        <p:spPr>
          <a:xfrm>
            <a:off x="5512280" y="5615796"/>
            <a:ext cx="5771070" cy="646331"/>
          </a:xfrm>
          <a:prstGeom prst="rect">
            <a:avLst/>
          </a:prstGeom>
          <a:noFill/>
        </p:spPr>
        <p:txBody>
          <a:bodyPr wrap="square" rtlCol="0">
            <a:spAutoFit/>
          </a:bodyPr>
          <a:lstStyle/>
          <a:p>
            <a:r>
              <a:rPr lang="en-US" dirty="0"/>
              <a:t>Note: In some cases photos of a previous revision are used where there is no material difference to the main message.</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then converts them into standard logic level signals that the Arduino can read. As of MaxDuino V1.5 there are two RJ45 jacks in parallel allowing for easy daisy chaining of both comms and power.  R7 is an EOL (End of Line) termination resistor. The EOL jumper at R7 should only be installed on one of the MaxDuino boards and preferably the one farthest from the sending device (Typically a USB/RS485 interface). This circuit interfaces with the Arduino Tx/Rx pins to take advantage of the high speed Arduino UART.  Note the direction of transmission (DE and RE) are implemented on separate Arduino pins.  Doing this and using pull up and pull down resistors R3 and R11 means that in circuit serial programming can work without disrupting other RS485 communications on the wires. (In the instance of a large network for example). </a:t>
            </a:r>
          </a:p>
          <a:p>
            <a:r>
              <a:rPr lang="en-US" dirty="0"/>
              <a:t>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7" name="Picture 6">
            <a:extLst>
              <a:ext uri="{FF2B5EF4-FFF2-40B4-BE49-F238E27FC236}">
                <a16:creationId xmlns:a16="http://schemas.microsoft.com/office/drawing/2014/main" xmlns="" id="{7AE8E0BC-5D1B-1E86-0663-153C1F57A130}"/>
              </a:ext>
            </a:extLst>
          </p:cNvPr>
          <p:cNvPicPr>
            <a:picLocks noChangeAspect="1"/>
          </p:cNvPicPr>
          <p:nvPr/>
        </p:nvPicPr>
        <p:blipFill>
          <a:blip r:embed="rId2"/>
          <a:stretch>
            <a:fillRect/>
          </a:stretch>
        </p:blipFill>
        <p:spPr>
          <a:xfrm>
            <a:off x="576173" y="852488"/>
            <a:ext cx="5255945" cy="2737629"/>
          </a:xfrm>
          <a:prstGeom prst="rect">
            <a:avLst/>
          </a:prstGeom>
        </p:spPr>
      </p:pic>
      <p:pic>
        <p:nvPicPr>
          <p:cNvPr id="9" name="Picture 8">
            <a:extLst>
              <a:ext uri="{FF2B5EF4-FFF2-40B4-BE49-F238E27FC236}">
                <a16:creationId xmlns:a16="http://schemas.microsoft.com/office/drawing/2014/main" xmlns="" id="{B6F5B113-AFF4-2785-5A16-89FA3964A4FB}"/>
              </a:ext>
            </a:extLst>
          </p:cNvPr>
          <p:cNvPicPr>
            <a:picLocks noChangeAspect="1"/>
          </p:cNvPicPr>
          <p:nvPr/>
        </p:nvPicPr>
        <p:blipFill>
          <a:blip r:embed="rId3"/>
          <a:stretch>
            <a:fillRect/>
          </a:stretch>
        </p:blipFill>
        <p:spPr>
          <a:xfrm>
            <a:off x="7612182" y="677354"/>
            <a:ext cx="2695575" cy="2190750"/>
          </a:xfrm>
          <a:prstGeom prst="rect">
            <a:avLst/>
          </a:prstGeom>
        </p:spPr>
      </p:pic>
      <p:sp>
        <p:nvSpPr>
          <p:cNvPr id="10" name="TextBox 9">
            <a:extLst>
              <a:ext uri="{FF2B5EF4-FFF2-40B4-BE49-F238E27FC236}">
                <a16:creationId xmlns:a16="http://schemas.microsoft.com/office/drawing/2014/main" xmlns="" id="{A8B311C6-C41A-D789-034F-B021D80BD94D}"/>
              </a:ext>
            </a:extLst>
          </p:cNvPr>
          <p:cNvSpPr txBox="1"/>
          <p:nvPr/>
        </p:nvSpPr>
        <p:spPr>
          <a:xfrm>
            <a:off x="8458829" y="2905891"/>
            <a:ext cx="2513971" cy="369332"/>
          </a:xfrm>
          <a:prstGeom prst="rect">
            <a:avLst/>
          </a:prstGeom>
          <a:noFill/>
        </p:spPr>
        <p:txBody>
          <a:bodyPr wrap="square" rtlCol="0">
            <a:spAutoFit/>
          </a:bodyPr>
          <a:lstStyle/>
          <a:p>
            <a:r>
              <a:rPr lang="en-US" dirty="0"/>
              <a:t>Typical of two on board.</a:t>
            </a:r>
            <a:endParaRPr lang="en-US"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31256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C0C17F14-5461-F9A8-C169-6EF2B2C0E5E7}"/>
              </a:ext>
            </a:extLst>
          </p:cNvPr>
          <p:cNvPicPr>
            <a:picLocks noChangeAspect="1"/>
          </p:cNvPicPr>
          <p:nvPr/>
        </p:nvPicPr>
        <p:blipFill>
          <a:blip r:embed="rId2"/>
          <a:stretch>
            <a:fillRect/>
          </a:stretch>
        </p:blipFill>
        <p:spPr>
          <a:xfrm>
            <a:off x="4347540" y="1628777"/>
            <a:ext cx="2932058" cy="1984435"/>
          </a:xfrm>
          <a:prstGeom prst="rect">
            <a:avLst/>
          </a:prstGeom>
        </p:spPr>
      </p:pic>
      <p:pic>
        <p:nvPicPr>
          <p:cNvPr id="5" name="Picture 4">
            <a:extLst>
              <a:ext uri="{FF2B5EF4-FFF2-40B4-BE49-F238E27FC236}">
                <a16:creationId xmlns:a16="http://schemas.microsoft.com/office/drawing/2014/main" xmlns="" id="{D66E513F-5A40-075F-9C42-E471DE5C0FA2}"/>
              </a:ext>
            </a:extLst>
          </p:cNvPr>
          <p:cNvPicPr>
            <a:picLocks noChangeAspect="1"/>
          </p:cNvPicPr>
          <p:nvPr/>
        </p:nvPicPr>
        <p:blipFill>
          <a:blip r:embed="rId3"/>
          <a:stretch>
            <a:fillRect/>
          </a:stretch>
        </p:blipFill>
        <p:spPr>
          <a:xfrm>
            <a:off x="526733" y="1459257"/>
            <a:ext cx="3475536" cy="2444912"/>
          </a:xfrm>
          <a:prstGeom prst="rect">
            <a:avLst/>
          </a:prstGeom>
        </p:spPr>
      </p:pic>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NeoPixel</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329241" y="4618864"/>
            <a:ext cx="11537291" cy="1815882"/>
          </a:xfrm>
          <a:prstGeom prst="rect">
            <a:avLst/>
          </a:prstGeom>
          <a:noFill/>
        </p:spPr>
        <p:txBody>
          <a:bodyPr wrap="square" rtlCol="0">
            <a:spAutoFit/>
          </a:bodyPr>
          <a:lstStyle/>
          <a:p>
            <a:r>
              <a:rPr lang="en-US" sz="1600" dirty="0"/>
              <a:t>This simple circuit utilizes the common addressable LED WS2812B NeoPixel chip to provide a wide range of colour feedback options. The circuit utilizes one Arduino pin (D4) and has an on board recommended 330 ohm series resistor for the input pin.  The three pin header associated with D4 is also available and suitable for longer strings of NeoPixel addressable LED’s. Be sure to consider power requirements when using long (more than 10 elements) strings of NeoPixels. Note a bypass set of pads exist (R14 is specified as a SMD component but is not normally installed – only the solder pads are used and these can shorted if the NeoPixel is not installed. Doing so connects D4 directly to the header pin bypassing the onboard Neo Pixel. If the header pin D4 is used for additional NeoPixels the onboard NeoPixel is index 0, and the external NeoPixels start at index 1. The following library was used in testing   </a:t>
            </a:r>
            <a:r>
              <a:rPr lang="pt-BR" sz="1600" b="0" dirty="0">
                <a:solidFill>
                  <a:srgbClr val="728E00"/>
                </a:solidFill>
                <a:effectLst/>
                <a:latin typeface="Consolas" panose="020B0609020204030204" pitchFamily="49" charset="0"/>
              </a:rPr>
              <a:t>#include &lt;FastLED.h&gt;.</a:t>
            </a:r>
          </a:p>
        </p:txBody>
      </p:sp>
      <p:pic>
        <p:nvPicPr>
          <p:cNvPr id="4" name="Picture 3">
            <a:extLst>
              <a:ext uri="{FF2B5EF4-FFF2-40B4-BE49-F238E27FC236}">
                <a16:creationId xmlns:a16="http://schemas.microsoft.com/office/drawing/2014/main" xmlns="" id="{BC2A7B40-5552-00D2-F99E-702BB97761A3}"/>
              </a:ext>
            </a:extLst>
          </p:cNvPr>
          <p:cNvPicPr>
            <a:picLocks noChangeAspect="1"/>
          </p:cNvPicPr>
          <p:nvPr/>
        </p:nvPicPr>
        <p:blipFill>
          <a:blip r:embed="rId4"/>
          <a:stretch>
            <a:fillRect/>
          </a:stretch>
        </p:blipFill>
        <p:spPr>
          <a:xfrm rot="16200000">
            <a:off x="8358450" y="79591"/>
            <a:ext cx="3164120" cy="3098372"/>
          </a:xfrm>
          <a:prstGeom prst="rect">
            <a:avLst/>
          </a:prstGeom>
        </p:spPr>
      </p:pic>
      <p:sp>
        <p:nvSpPr>
          <p:cNvPr id="7" name="TextBox 6">
            <a:extLst>
              <a:ext uri="{FF2B5EF4-FFF2-40B4-BE49-F238E27FC236}">
                <a16:creationId xmlns:a16="http://schemas.microsoft.com/office/drawing/2014/main" xmlns="" id="{4ECAB24A-F920-BB75-7A7A-70C33938A0B6}"/>
              </a:ext>
            </a:extLst>
          </p:cNvPr>
          <p:cNvSpPr txBox="1"/>
          <p:nvPr/>
        </p:nvSpPr>
        <p:spPr>
          <a:xfrm>
            <a:off x="7959354" y="3387020"/>
            <a:ext cx="3962311" cy="861774"/>
          </a:xfrm>
          <a:prstGeom prst="rect">
            <a:avLst/>
          </a:prstGeom>
          <a:noFill/>
        </p:spPr>
        <p:txBody>
          <a:bodyPr wrap="square" rtlCol="0">
            <a:spAutoFit/>
          </a:bodyPr>
          <a:lstStyle/>
          <a:p>
            <a:r>
              <a:rPr lang="en-US" sz="1600" dirty="0"/>
              <a:t>Pinout for WS2812B NeoPixel chip.</a:t>
            </a:r>
          </a:p>
          <a:p>
            <a:r>
              <a:rPr lang="en-US" sz="1600" dirty="0"/>
              <a:t>Note </a:t>
            </a:r>
            <a:r>
              <a:rPr lang="en-US" sz="1600" b="1" dirty="0" err="1"/>
              <a:t>Vss</a:t>
            </a:r>
            <a:r>
              <a:rPr lang="en-US" sz="1600" b="1" dirty="0"/>
              <a:t> = Ground</a:t>
            </a:r>
            <a:r>
              <a:rPr lang="en-US" sz="1600" dirty="0"/>
              <a:t>. </a:t>
            </a:r>
            <a:r>
              <a:rPr lang="en-US" sz="1600" b="1" dirty="0"/>
              <a:t>VDD </a:t>
            </a:r>
            <a:r>
              <a:rPr lang="en-US" sz="1600" dirty="0"/>
              <a:t>= </a:t>
            </a:r>
            <a:r>
              <a:rPr lang="en-US" sz="1600" b="1" dirty="0">
                <a:solidFill>
                  <a:srgbClr val="FF0000"/>
                </a:solidFill>
              </a:rPr>
              <a:t>+ 5V</a:t>
            </a:r>
          </a:p>
          <a:p>
            <a:r>
              <a:rPr lang="en-US" sz="1600" dirty="0"/>
              <a:t>The orientation shown matches the PCB</a:t>
            </a:r>
          </a:p>
        </p:txBody>
      </p:sp>
      <p:sp>
        <p:nvSpPr>
          <p:cNvPr id="12" name="Speech Bubble: Rectangle 11">
            <a:extLst>
              <a:ext uri="{FF2B5EF4-FFF2-40B4-BE49-F238E27FC236}">
                <a16:creationId xmlns:a16="http://schemas.microsoft.com/office/drawing/2014/main" xmlns="" id="{BF949FA2-8A31-D336-6390-CCE5AF6C062F}"/>
              </a:ext>
            </a:extLst>
          </p:cNvPr>
          <p:cNvSpPr/>
          <p:nvPr/>
        </p:nvSpPr>
        <p:spPr>
          <a:xfrm>
            <a:off x="4347540" y="936948"/>
            <a:ext cx="1442371" cy="361125"/>
          </a:xfrm>
          <a:prstGeom prst="wedgeRectCallout">
            <a:avLst>
              <a:gd name="adj1" fmla="val -24494"/>
              <a:gd name="adj2" fmla="val 16647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Ground pin denoted by white triangle</a:t>
            </a:r>
          </a:p>
        </p:txBody>
      </p:sp>
      <p:sp>
        <p:nvSpPr>
          <p:cNvPr id="13" name="Speech Bubble: Rectangle 12">
            <a:extLst>
              <a:ext uri="{FF2B5EF4-FFF2-40B4-BE49-F238E27FC236}">
                <a16:creationId xmlns:a16="http://schemas.microsoft.com/office/drawing/2014/main" xmlns="" id="{F87F1177-2C1E-B5DB-62CF-BDC7D2704592}"/>
              </a:ext>
            </a:extLst>
          </p:cNvPr>
          <p:cNvSpPr/>
          <p:nvPr/>
        </p:nvSpPr>
        <p:spPr>
          <a:xfrm>
            <a:off x="6558412" y="900048"/>
            <a:ext cx="1442371" cy="361125"/>
          </a:xfrm>
          <a:prstGeom prst="wedgeRectCallout">
            <a:avLst>
              <a:gd name="adj1" fmla="val -32867"/>
              <a:gd name="adj2" fmla="val 22380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pin carries over to 3 pin header</a:t>
            </a:r>
          </a:p>
        </p:txBody>
      </p:sp>
      <p:sp>
        <p:nvSpPr>
          <p:cNvPr id="14" name="Speech Bubble: Rectangle 13">
            <a:extLst>
              <a:ext uri="{FF2B5EF4-FFF2-40B4-BE49-F238E27FC236}">
                <a16:creationId xmlns:a16="http://schemas.microsoft.com/office/drawing/2014/main" xmlns="" id="{F848D757-AFBB-8B5C-0F8B-5FAB37ABDED8}"/>
              </a:ext>
            </a:extLst>
          </p:cNvPr>
          <p:cNvSpPr/>
          <p:nvPr/>
        </p:nvSpPr>
        <p:spPr>
          <a:xfrm>
            <a:off x="4142776" y="3887669"/>
            <a:ext cx="1442371" cy="361125"/>
          </a:xfrm>
          <a:prstGeom prst="wedgeRectCallout">
            <a:avLst>
              <a:gd name="adj1" fmla="val 16773"/>
              <a:gd name="adj2" fmla="val -26111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DI pin from NANO pin D4 via 330R</a:t>
            </a:r>
          </a:p>
        </p:txBody>
      </p:sp>
      <p:sp>
        <p:nvSpPr>
          <p:cNvPr id="20" name="Speech Bubble: Rectangle 19">
            <a:extLst>
              <a:ext uri="{FF2B5EF4-FFF2-40B4-BE49-F238E27FC236}">
                <a16:creationId xmlns:a16="http://schemas.microsoft.com/office/drawing/2014/main" xmlns="" id="{0503B64C-CC01-D87F-C760-19BE140FFBA3}"/>
              </a:ext>
            </a:extLst>
          </p:cNvPr>
          <p:cNvSpPr/>
          <p:nvPr/>
        </p:nvSpPr>
        <p:spPr>
          <a:xfrm>
            <a:off x="1226244" y="1101114"/>
            <a:ext cx="688821" cy="219244"/>
          </a:xfrm>
          <a:prstGeom prst="wedgeRectCallout">
            <a:avLst>
              <a:gd name="adj1" fmla="val 25840"/>
              <a:gd name="adj2" fmla="val 10705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Bypass.</a:t>
            </a:r>
          </a:p>
        </p:txBody>
      </p:sp>
      <p:sp>
        <p:nvSpPr>
          <p:cNvPr id="17" name="Speech Bubble: Rectangle 16">
            <a:extLst>
              <a:ext uri="{FF2B5EF4-FFF2-40B4-BE49-F238E27FC236}">
                <a16:creationId xmlns:a16="http://schemas.microsoft.com/office/drawing/2014/main" xmlns="" id="{07AD0588-7F43-FCBB-5DE0-8C99C0EA980C}"/>
              </a:ext>
            </a:extLst>
          </p:cNvPr>
          <p:cNvSpPr/>
          <p:nvPr/>
        </p:nvSpPr>
        <p:spPr>
          <a:xfrm>
            <a:off x="7407042" y="176290"/>
            <a:ext cx="1442371" cy="361125"/>
          </a:xfrm>
          <a:prstGeom prst="wedgeRectCallout">
            <a:avLst>
              <a:gd name="adj1" fmla="val 67011"/>
              <a:gd name="adj2" fmla="val 2792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Ground pin denoted by white triangle</a:t>
            </a:r>
          </a:p>
        </p:txBody>
      </p:sp>
    </p:spTree>
    <p:extLst>
      <p:ext uri="{BB962C8B-B14F-4D97-AF65-F5344CB8AC3E}">
        <p14:creationId xmlns:p14="http://schemas.microsoft.com/office/powerpoint/2010/main" val="162230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9" name="TextBox 8">
            <a:extLst>
              <a:ext uri="{FF2B5EF4-FFF2-40B4-BE49-F238E27FC236}">
                <a16:creationId xmlns:a16="http://schemas.microsoft.com/office/drawing/2014/main" xmlns="" id="{0E5B0BED-CCA3-212A-A15A-44CED1E3EB52}"/>
              </a:ext>
            </a:extLst>
          </p:cNvPr>
          <p:cNvSpPr txBox="1"/>
          <p:nvPr/>
        </p:nvSpPr>
        <p:spPr>
          <a:xfrm>
            <a:off x="329241" y="1014297"/>
            <a:ext cx="6530195" cy="4031873"/>
          </a:xfrm>
          <a:prstGeom prst="rect">
            <a:avLst/>
          </a:prstGeom>
          <a:noFill/>
        </p:spPr>
        <p:txBody>
          <a:bodyPr wrap="square" rtlCol="0">
            <a:spAutoFit/>
          </a:bodyPr>
          <a:lstStyle/>
          <a:p>
            <a:pPr algn="r"/>
            <a:r>
              <a:rPr lang="en-US" sz="1600" dirty="0"/>
              <a:t>The I/O pins are arranged as four groups of four spaced to enables colour coding the pins. Each of the I/O pins is this presented as a 3 pin header.</a:t>
            </a:r>
          </a:p>
          <a:p>
            <a:pPr algn="r"/>
            <a:r>
              <a:rPr lang="en-US" sz="1600" dirty="0"/>
              <a:t>The pin order is Signal, +5V, Ground or S V G for short. </a:t>
            </a:r>
          </a:p>
          <a:p>
            <a:pPr algn="r"/>
            <a:r>
              <a:rPr lang="en-US" sz="1600" dirty="0"/>
              <a:t>This pin order is a common but not universal </a:t>
            </a:r>
          </a:p>
          <a:p>
            <a:pPr algn="r"/>
            <a:r>
              <a:rPr lang="en-US" sz="1600" b="1" dirty="0"/>
              <a:t>(so always check your modules) </a:t>
            </a:r>
          </a:p>
          <a:p>
            <a:pPr algn="r"/>
            <a:endParaRPr lang="en-US" sz="1600" dirty="0"/>
          </a:p>
          <a:p>
            <a:pPr algn="r"/>
            <a:r>
              <a:rPr lang="en-US" sz="1600" dirty="0"/>
              <a:t>On the PCB some pins are marked with a tilde ( ~ ). </a:t>
            </a:r>
          </a:p>
          <a:p>
            <a:pPr algn="r"/>
            <a:r>
              <a:rPr lang="en-US" sz="1600" dirty="0"/>
              <a:t>This is indicating these pins are PWM enabled.</a:t>
            </a:r>
          </a:p>
          <a:p>
            <a:pPr algn="r"/>
            <a:endParaRPr lang="en-US" sz="1600" dirty="0"/>
          </a:p>
          <a:p>
            <a:pPr algn="r"/>
            <a:r>
              <a:rPr lang="en-US" sz="1600" dirty="0"/>
              <a:t>The DCC decoder circuit ties into </a:t>
            </a:r>
            <a:r>
              <a:rPr lang="en-US" sz="1600" b="1" dirty="0"/>
              <a:t>pin D3</a:t>
            </a:r>
            <a:r>
              <a:rPr lang="en-US" sz="1600" dirty="0"/>
              <a:t>. </a:t>
            </a:r>
          </a:p>
          <a:p>
            <a:pPr algn="r"/>
            <a:r>
              <a:rPr lang="en-US" sz="1600" b="1" dirty="0"/>
              <a:t>Pin D4 </a:t>
            </a:r>
            <a:r>
              <a:rPr lang="en-US" sz="1600" dirty="0"/>
              <a:t>is normally the output of the on-board NeoPixel but from their it returns to the header pins (for connecting additional external </a:t>
            </a:r>
            <a:r>
              <a:rPr lang="en-US" sz="1600" dirty="0" err="1"/>
              <a:t>neopixels</a:t>
            </a:r>
            <a:r>
              <a:rPr lang="en-US" sz="1600" dirty="0"/>
              <a:t>).</a:t>
            </a:r>
          </a:p>
          <a:p>
            <a:pPr algn="r"/>
            <a:r>
              <a:rPr lang="en-US" sz="1600" b="1" dirty="0"/>
              <a:t>A4/A5 </a:t>
            </a:r>
            <a:r>
              <a:rPr lang="en-US" sz="1600" dirty="0"/>
              <a:t>pins are also part of the I2C header.</a:t>
            </a:r>
          </a:p>
          <a:p>
            <a:pPr algn="r"/>
            <a:r>
              <a:rPr lang="en-US" sz="1600" dirty="0"/>
              <a:t>The I2C header provides +5, Ground, SCL and SDA </a:t>
            </a:r>
          </a:p>
          <a:p>
            <a:pPr algn="r"/>
            <a:r>
              <a:rPr lang="en-US" sz="1600" b="0" dirty="0">
                <a:effectLst/>
              </a:rPr>
              <a:t>(In the same order as commonly found on OLED displays.) </a:t>
            </a:r>
          </a:p>
          <a:p>
            <a:pPr algn="r"/>
            <a:r>
              <a:rPr lang="en-US" sz="1600" b="0" dirty="0">
                <a:effectLst/>
              </a:rPr>
              <a:t>Be sure to check your pin order when using I2C.</a:t>
            </a:r>
            <a:endParaRPr lang="pt-BR" sz="1600" b="0" dirty="0">
              <a:effectLst/>
            </a:endParaRPr>
          </a:p>
        </p:txBody>
      </p:sp>
      <p:pic>
        <p:nvPicPr>
          <p:cNvPr id="5" name="Picture 4">
            <a:extLst>
              <a:ext uri="{FF2B5EF4-FFF2-40B4-BE49-F238E27FC236}">
                <a16:creationId xmlns:a16="http://schemas.microsoft.com/office/drawing/2014/main" xmlns="" id="{D91D1DDF-10CA-DD67-383D-787629DA9AA8}"/>
              </a:ext>
            </a:extLst>
          </p:cNvPr>
          <p:cNvPicPr>
            <a:picLocks noChangeAspect="1"/>
          </p:cNvPicPr>
          <p:nvPr/>
        </p:nvPicPr>
        <p:blipFill>
          <a:blip r:embed="rId2"/>
          <a:stretch>
            <a:fillRect/>
          </a:stretch>
        </p:blipFill>
        <p:spPr>
          <a:xfrm>
            <a:off x="6964343" y="422694"/>
            <a:ext cx="4476798" cy="4941228"/>
          </a:xfrm>
          <a:prstGeom prst="rect">
            <a:avLst/>
          </a:prstGeom>
        </p:spPr>
      </p:pic>
    </p:spTree>
    <p:extLst>
      <p:ext uri="{BB962C8B-B14F-4D97-AF65-F5344CB8AC3E}">
        <p14:creationId xmlns:p14="http://schemas.microsoft.com/office/powerpoint/2010/main" val="190246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329241" y="1466488"/>
            <a:ext cx="5384503" cy="4524315"/>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As of R1.3 both D2 and D5 are used for RS485 direction control.</a:t>
            </a:r>
          </a:p>
          <a:p>
            <a:endParaRPr lang="en-US" dirty="0"/>
          </a:p>
          <a:p>
            <a:r>
              <a:rPr lang="en-US" dirty="0"/>
              <a:t>It is recommended to install female header pins on the PCB so that the NANO module can be simply plugged into those header pins. This also provides ample clearance for the DCC decoder circuit located under the Arduino.</a:t>
            </a:r>
          </a:p>
          <a:p>
            <a:endParaRPr lang="en-US" dirty="0"/>
          </a:p>
          <a:p>
            <a:r>
              <a:rPr lang="en-US" dirty="0"/>
              <a:t>For ease of testing I utilized separate NANOs preprogrammed with the test sketches. (labelled appropriately). This eliminated the need for re-flashing them all the time. </a:t>
            </a:r>
            <a:endParaRPr lang="pt-BR" b="0" dirty="0">
              <a:effectLst/>
              <a:latin typeface="Consolas" panose="020B0609020204030204" pitchFamily="49" charset="0"/>
            </a:endParaRPr>
          </a:p>
        </p:txBody>
      </p:sp>
      <p:pic>
        <p:nvPicPr>
          <p:cNvPr id="5" name="Picture 4">
            <a:extLst>
              <a:ext uri="{FF2B5EF4-FFF2-40B4-BE49-F238E27FC236}">
                <a16:creationId xmlns:a16="http://schemas.microsoft.com/office/drawing/2014/main" xmlns="" id="{2A28C96D-EC21-E7B3-BEA8-68D4A358E56B}"/>
              </a:ext>
            </a:extLst>
          </p:cNvPr>
          <p:cNvPicPr>
            <a:picLocks noChangeAspect="1"/>
          </p:cNvPicPr>
          <p:nvPr/>
        </p:nvPicPr>
        <p:blipFill>
          <a:blip r:embed="rId2"/>
          <a:stretch>
            <a:fillRect/>
          </a:stretch>
        </p:blipFill>
        <p:spPr>
          <a:xfrm>
            <a:off x="6346614" y="942975"/>
            <a:ext cx="5019675" cy="4972050"/>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24" y="826593"/>
            <a:ext cx="7691313" cy="583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14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91" y="890897"/>
            <a:ext cx="10797948" cy="5660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67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xmlns="" id="{0F073035-77D2-FDFB-2D36-E77F271F1FF7}"/>
              </a:ext>
            </a:extLst>
          </p:cNvPr>
          <p:cNvSpPr txBox="1"/>
          <p:nvPr/>
        </p:nvSpPr>
        <p:spPr>
          <a:xfrm>
            <a:off x="470858" y="819509"/>
            <a:ext cx="10136038" cy="5909310"/>
          </a:xfrm>
          <a:prstGeom prst="rect">
            <a:avLst/>
          </a:prstGeom>
          <a:noFill/>
        </p:spPr>
        <p:txBody>
          <a:bodyPr wrap="square" rtlCol="0">
            <a:spAutoFit/>
          </a:bodyPr>
          <a:lstStyle/>
          <a:p>
            <a:r>
              <a:rPr lang="en-US" dirty="0"/>
              <a:t>Rev 0 – Dec 2022 first 5 PCB’s (enough for 10 prototypes) ordered. Platform for developing test code.</a:t>
            </a:r>
          </a:p>
          <a:p>
            <a:r>
              <a:rPr lang="en-US" dirty="0"/>
              <a:t>Rev 1 – May 29 2023 second batch of 5 PCB’s ordered. Tried fixing DCC decoding, added 5 volt power input, added NeoPixel, changed 3 pin header and I2C header arrangement, Larger power traces, clarified stenciling. Found flaw in DCC Decoder section. One PCB (Two MaxDuino) were given to Ian for evaluation.</a:t>
            </a:r>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r>
              <a:rPr lang="en-US" dirty="0"/>
              <a:t>Rev 1.2 Revised RS485 circuit to use 2 pins for enabling direction control. This puts both into high impedance state when doing ICSP.  Also added flow through for the on board NeoPixel and ability to bypass the NeoPixel if not needed.</a:t>
            </a:r>
          </a:p>
          <a:p>
            <a:r>
              <a:rPr lang="en-US" dirty="0"/>
              <a:t>Rev 1.3 Previous revision changed the pin for DCC decoding – to one that does not support interrupts. This version moves DCC decoding back to pin D3 while retaining 2 pin direction control on RS485. All testing passed on October 14 2023.</a:t>
            </a:r>
          </a:p>
          <a:p>
            <a:r>
              <a:rPr lang="en-US" dirty="0"/>
              <a:t>Rev 1.4 During final prep of MERG article editor suggested minor changes that in turn suggested minor fixes to front and back stenciling. Circuit was electrically unchanged from version 1.3</a:t>
            </a:r>
          </a:p>
          <a:p>
            <a:r>
              <a:rPr lang="en-US" dirty="0"/>
              <a:t>Rev 1.5 Swapped screw terminals for RJ45 carrying combined power and RS485 A&amp;B signals. Changed full wave rectifier into 4 discrete diodes (Can now use high speed diodes according to design preference). Added voltage drop diodes to reduce loading on regulator. Removed speaker screw terminals to make room for above (replaced with 2 pin headers</a:t>
            </a:r>
            <a:r>
              <a:rPr lang="en-US" dirty="0" smtClean="0"/>
              <a:t>).</a:t>
            </a:r>
          </a:p>
          <a:p>
            <a:r>
              <a:rPr lang="en-US" b="1" dirty="0"/>
              <a:t>Version 1.6 </a:t>
            </a:r>
            <a:r>
              <a:rPr lang="en-US" dirty="0"/>
              <a:t>Fixes spacing for heatsink on Voltage Regulator. Improves stencil markings. Brings MP3 player preamp signals out to a header where they may be used with external amplification if desired</a:t>
            </a:r>
            <a:endParaRPr lang="en-US" dirty="0"/>
          </a:p>
        </p:txBody>
      </p:sp>
    </p:spTree>
    <p:extLst>
      <p:ext uri="{BB962C8B-B14F-4D97-AF65-F5344CB8AC3E}">
        <p14:creationId xmlns:p14="http://schemas.microsoft.com/office/powerpoint/2010/main" val="295348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xmlns="" id="{40FBA85F-34A7-BCEA-E798-06AD7FB79D07}"/>
              </a:ext>
            </a:extLst>
          </p:cNvPr>
          <p:cNvPicPr>
            <a:picLocks noChangeAspect="1"/>
          </p:cNvPicPr>
          <p:nvPr/>
        </p:nvPicPr>
        <p:blipFill>
          <a:blip r:embed="rId2"/>
          <a:stretch>
            <a:fillRect/>
          </a:stretch>
        </p:blipFill>
        <p:spPr>
          <a:xfrm>
            <a:off x="9589949" y="211634"/>
            <a:ext cx="2476500" cy="2186540"/>
          </a:xfrm>
          <a:prstGeom prst="rect">
            <a:avLst/>
          </a:prstGeom>
        </p:spPr>
      </p:pic>
      <p:sp>
        <p:nvSpPr>
          <p:cNvPr id="91" name="Rectangle 90">
            <a:extLst>
              <a:ext uri="{FF2B5EF4-FFF2-40B4-BE49-F238E27FC236}">
                <a16:creationId xmlns:a16="http://schemas.microsoft.com/office/drawing/2014/main" xmlns="" id="{9BBFF74B-C886-7FD5-645A-27D93F4E433D}"/>
              </a:ext>
            </a:extLst>
          </p:cNvPr>
          <p:cNvSpPr/>
          <p:nvPr/>
        </p:nvSpPr>
        <p:spPr>
          <a:xfrm>
            <a:off x="5849849" y="1994668"/>
            <a:ext cx="488964" cy="28582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Diode Drop</a:t>
            </a:r>
          </a:p>
        </p:txBody>
      </p:sp>
      <p:sp>
        <p:nvSpPr>
          <p:cNvPr id="7" name="Rectangle 6">
            <a:extLst>
              <a:ext uri="{FF2B5EF4-FFF2-40B4-BE49-F238E27FC236}">
                <a16:creationId xmlns:a16="http://schemas.microsoft.com/office/drawing/2014/main" xmlns="" id="{9C71D33A-75C9-8175-013D-B932D7BBFA6E}"/>
              </a:ext>
            </a:extLst>
          </p:cNvPr>
          <p:cNvSpPr/>
          <p:nvPr/>
        </p:nvSpPr>
        <p:spPr>
          <a:xfrm>
            <a:off x="5185575" y="3455237"/>
            <a:ext cx="1153066" cy="2928309"/>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NANO</a:t>
            </a:r>
          </a:p>
          <a:p>
            <a:pPr algn="ctr"/>
            <a:r>
              <a:rPr lang="en-US" dirty="0">
                <a:solidFill>
                  <a:schemeClr val="tx1"/>
                </a:solidFill>
              </a:rPr>
              <a:t>ESP32</a:t>
            </a:r>
          </a:p>
        </p:txBody>
      </p:sp>
      <p:sp>
        <p:nvSpPr>
          <p:cNvPr id="8" name="TextBox 7">
            <a:extLst>
              <a:ext uri="{FF2B5EF4-FFF2-40B4-BE49-F238E27FC236}">
                <a16:creationId xmlns:a16="http://schemas.microsoft.com/office/drawing/2014/main" xmlns="" id="{2D7B285F-5640-FB8A-0819-EADAFB314B17}"/>
              </a:ext>
            </a:extLst>
          </p:cNvPr>
          <p:cNvSpPr txBox="1"/>
          <p:nvPr/>
        </p:nvSpPr>
        <p:spPr>
          <a:xfrm>
            <a:off x="6322901" y="3570140"/>
            <a:ext cx="370164" cy="230832"/>
          </a:xfrm>
          <a:prstGeom prst="rect">
            <a:avLst/>
          </a:prstGeom>
          <a:noFill/>
        </p:spPr>
        <p:txBody>
          <a:bodyPr wrap="square" rtlCol="0">
            <a:spAutoFit/>
          </a:bodyPr>
          <a:lstStyle/>
          <a:p>
            <a:r>
              <a:rPr lang="en-US" sz="900" dirty="0">
                <a:solidFill>
                  <a:schemeClr val="bg1"/>
                </a:solidFill>
              </a:rPr>
              <a:t>Vin</a:t>
            </a:r>
          </a:p>
        </p:txBody>
      </p:sp>
      <p:grpSp>
        <p:nvGrpSpPr>
          <p:cNvPr id="9" name="Group 8">
            <a:extLst>
              <a:ext uri="{FF2B5EF4-FFF2-40B4-BE49-F238E27FC236}">
                <a16:creationId xmlns:a16="http://schemas.microsoft.com/office/drawing/2014/main" xmlns="" id="{4DD18B51-4B7B-F69B-8B63-11CF6B275583}"/>
              </a:ext>
            </a:extLst>
          </p:cNvPr>
          <p:cNvGrpSpPr/>
          <p:nvPr/>
        </p:nvGrpSpPr>
        <p:grpSpPr>
          <a:xfrm>
            <a:off x="6334063" y="4318259"/>
            <a:ext cx="1836253" cy="512058"/>
            <a:chOff x="6305488" y="3727709"/>
            <a:chExt cx="1836253" cy="512058"/>
          </a:xfrm>
        </p:grpSpPr>
        <p:grpSp>
          <p:nvGrpSpPr>
            <p:cNvPr id="10" name="Group 9">
              <a:extLst>
                <a:ext uri="{FF2B5EF4-FFF2-40B4-BE49-F238E27FC236}">
                  <a16:creationId xmlns:a16="http://schemas.microsoft.com/office/drawing/2014/main" xmlns="" id="{87FEFCCE-DE32-AEEC-21AA-0025BDEB580D}"/>
                </a:ext>
              </a:extLst>
            </p:cNvPr>
            <p:cNvGrpSpPr/>
            <p:nvPr/>
          </p:nvGrpSpPr>
          <p:grpSpPr>
            <a:xfrm>
              <a:off x="6305488" y="4024106"/>
              <a:ext cx="1836253" cy="215661"/>
              <a:chOff x="5108013" y="4227186"/>
              <a:chExt cx="1836253" cy="215661"/>
            </a:xfrm>
          </p:grpSpPr>
          <p:sp>
            <p:nvSpPr>
              <p:cNvPr id="14" name="Rectangle 13">
                <a:extLst>
                  <a:ext uri="{FF2B5EF4-FFF2-40B4-BE49-F238E27FC236}">
                    <a16:creationId xmlns:a16="http://schemas.microsoft.com/office/drawing/2014/main" xmlns="" id="{687CEA75-425F-8AD0-8399-1C99AA5D49CB}"/>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 </a:t>
                </a:r>
                <a:r>
                  <a:rPr lang="en-US" sz="900" b="1" dirty="0">
                    <a:solidFill>
                      <a:schemeClr val="bg1"/>
                    </a:solidFill>
                  </a:rPr>
                  <a:t>NeoPixel</a:t>
                </a:r>
              </a:p>
            </p:txBody>
          </p:sp>
          <p:cxnSp>
            <p:nvCxnSpPr>
              <p:cNvPr id="15" name="Straight Arrow Connector 14">
                <a:extLst>
                  <a:ext uri="{FF2B5EF4-FFF2-40B4-BE49-F238E27FC236}">
                    <a16:creationId xmlns:a16="http://schemas.microsoft.com/office/drawing/2014/main" xmlns="" id="{D69FFC0C-A18F-AAC4-884F-15FE08844403}"/>
                  </a:ext>
                </a:extLst>
              </p:cNvPr>
              <p:cNvCxnSpPr>
                <a:cxnSpLocks/>
                <a:endCxn id="14" idx="1"/>
              </p:cNvCxnSpPr>
              <p:nvPr/>
            </p:nvCxnSpPr>
            <p:spPr>
              <a:xfrm flipV="1">
                <a:off x="5108013" y="4335017"/>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xmlns="" id="{D08524AF-652B-8FF0-E81B-1C87D0CDC305}"/>
                </a:ext>
              </a:extLst>
            </p:cNvPr>
            <p:cNvGrpSpPr/>
            <p:nvPr/>
          </p:nvGrpSpPr>
          <p:grpSpPr>
            <a:xfrm>
              <a:off x="7097054" y="3727709"/>
              <a:ext cx="575547" cy="299588"/>
              <a:chOff x="1795383" y="3324594"/>
              <a:chExt cx="575547" cy="299588"/>
            </a:xfrm>
          </p:grpSpPr>
          <p:cxnSp>
            <p:nvCxnSpPr>
              <p:cNvPr id="12" name="Straight Arrow Connector 11">
                <a:extLst>
                  <a:ext uri="{FF2B5EF4-FFF2-40B4-BE49-F238E27FC236}">
                    <a16:creationId xmlns:a16="http://schemas.microsoft.com/office/drawing/2014/main" xmlns="" id="{3087CF91-05E1-6F1B-90C0-BFD141DB9A8E}"/>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CF07B9D3-BFB8-2381-DCAD-8A1E436C762D}"/>
                  </a:ext>
                </a:extLst>
              </p:cNvPr>
              <p:cNvSpPr txBox="1"/>
              <p:nvPr/>
            </p:nvSpPr>
            <p:spPr>
              <a:xfrm>
                <a:off x="1795383" y="3324594"/>
                <a:ext cx="575547" cy="230832"/>
              </a:xfrm>
              <a:prstGeom prst="rect">
                <a:avLst/>
              </a:prstGeom>
              <a:solidFill>
                <a:srgbClr val="F43AD1"/>
              </a:solidFill>
            </p:spPr>
            <p:txBody>
              <a:bodyPr wrap="square" rtlCol="0">
                <a:spAutoFit/>
              </a:bodyPr>
              <a:lstStyle>
                <a:defPPr>
                  <a:defRPr lang="en-US"/>
                </a:defPPr>
                <a:lvl1pPr>
                  <a:defRPr sz="900">
                    <a:solidFill>
                      <a:srgbClr val="FF0000"/>
                    </a:solidFill>
                  </a:defRPr>
                </a:lvl1pPr>
              </a:lstStyle>
              <a:p>
                <a:r>
                  <a:rPr lang="en-US" dirty="0">
                    <a:solidFill>
                      <a:schemeClr val="tx1"/>
                    </a:solidFill>
                  </a:rPr>
                  <a:t>3V3 DC</a:t>
                </a:r>
              </a:p>
            </p:txBody>
          </p:sp>
        </p:grpSp>
      </p:grpSp>
      <p:grpSp>
        <p:nvGrpSpPr>
          <p:cNvPr id="16" name="Group 15">
            <a:extLst>
              <a:ext uri="{FF2B5EF4-FFF2-40B4-BE49-F238E27FC236}">
                <a16:creationId xmlns:a16="http://schemas.microsoft.com/office/drawing/2014/main" xmlns="" id="{5EFBA5E4-4039-AB3B-91ED-44037F3E2561}"/>
              </a:ext>
            </a:extLst>
          </p:cNvPr>
          <p:cNvGrpSpPr/>
          <p:nvPr/>
        </p:nvGrpSpPr>
        <p:grpSpPr>
          <a:xfrm>
            <a:off x="6328322" y="1829580"/>
            <a:ext cx="3667258" cy="2415163"/>
            <a:chOff x="6299747" y="1239030"/>
            <a:chExt cx="3667258" cy="2415163"/>
          </a:xfrm>
        </p:grpSpPr>
        <p:cxnSp>
          <p:nvCxnSpPr>
            <p:cNvPr id="17" name="Straight Arrow Connector 16">
              <a:extLst>
                <a:ext uri="{FF2B5EF4-FFF2-40B4-BE49-F238E27FC236}">
                  <a16:creationId xmlns:a16="http://schemas.microsoft.com/office/drawing/2014/main" xmlns="" id="{1088AE04-4670-8D86-0E0D-1376EC520840}"/>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xmlns="" id="{6177D981-2672-8834-CA59-4C6D1E443444}"/>
                </a:ext>
              </a:extLst>
            </p:cNvPr>
            <p:cNvGrpSpPr/>
            <p:nvPr/>
          </p:nvGrpSpPr>
          <p:grpSpPr>
            <a:xfrm>
              <a:off x="6299747" y="3429294"/>
              <a:ext cx="1836253" cy="215661"/>
              <a:chOff x="5110717" y="3802437"/>
              <a:chExt cx="1836253" cy="215661"/>
            </a:xfrm>
          </p:grpSpPr>
          <p:sp>
            <p:nvSpPr>
              <p:cNvPr id="24" name="Rectangle 23">
                <a:extLst>
                  <a:ext uri="{FF2B5EF4-FFF2-40B4-BE49-F238E27FC236}">
                    <a16:creationId xmlns:a16="http://schemas.microsoft.com/office/drawing/2014/main" xmlns="" id="{F637EFBB-A7CE-020F-73E1-811A79CF5CCB}"/>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 </a:t>
                </a:r>
                <a:r>
                  <a:rPr lang="en-US" sz="900" dirty="0">
                    <a:solidFill>
                      <a:srgbClr val="FFFF00"/>
                    </a:solidFill>
                  </a:rPr>
                  <a:t>DCC Opto-Isolator</a:t>
                </a:r>
              </a:p>
            </p:txBody>
          </p:sp>
          <p:cxnSp>
            <p:nvCxnSpPr>
              <p:cNvPr id="25" name="Straight Arrow Connector 24">
                <a:extLst>
                  <a:ext uri="{FF2B5EF4-FFF2-40B4-BE49-F238E27FC236}">
                    <a16:creationId xmlns:a16="http://schemas.microsoft.com/office/drawing/2014/main" xmlns="" id="{85B9F2CF-5CC2-99F8-40B3-95A214FEAEA6}"/>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xmlns="" id="{8FA078A6-C823-6FE3-E987-0BC75EDE513E}"/>
                </a:ext>
              </a:extLst>
            </p:cNvPr>
            <p:cNvGrpSpPr/>
            <p:nvPr/>
          </p:nvGrpSpPr>
          <p:grpSpPr>
            <a:xfrm>
              <a:off x="7145996" y="3169471"/>
              <a:ext cx="642260" cy="238985"/>
              <a:chOff x="1844325" y="3385197"/>
              <a:chExt cx="642260" cy="238985"/>
            </a:xfrm>
          </p:grpSpPr>
          <p:cxnSp>
            <p:nvCxnSpPr>
              <p:cNvPr id="22" name="Straight Arrow Connector 21">
                <a:extLst>
                  <a:ext uri="{FF2B5EF4-FFF2-40B4-BE49-F238E27FC236}">
                    <a16:creationId xmlns:a16="http://schemas.microsoft.com/office/drawing/2014/main" xmlns="" id="{F991571E-7D01-59C3-D3F8-5B48EDE1692B}"/>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2E81CCE8-8BC6-9828-7850-12F015B75379}"/>
                  </a:ext>
                </a:extLst>
              </p:cNvPr>
              <p:cNvSpPr txBox="1"/>
              <p:nvPr/>
            </p:nvSpPr>
            <p:spPr>
              <a:xfrm>
                <a:off x="1844325" y="3385197"/>
                <a:ext cx="642260" cy="230832"/>
              </a:xfrm>
              <a:prstGeom prst="rect">
                <a:avLst/>
              </a:prstGeom>
              <a:noFill/>
            </p:spPr>
            <p:txBody>
              <a:bodyPr wrap="square" rtlCol="0">
                <a:spAutoFit/>
              </a:bodyPr>
              <a:lstStyle/>
              <a:p>
                <a:r>
                  <a:rPr lang="en-US" sz="900" dirty="0">
                    <a:solidFill>
                      <a:srgbClr val="FF0000"/>
                    </a:solidFill>
                  </a:rPr>
                  <a:t>5V DC</a:t>
                </a:r>
              </a:p>
            </p:txBody>
          </p:sp>
        </p:grpSp>
        <p:sp>
          <p:nvSpPr>
            <p:cNvPr id="20" name="Rectangle 19">
              <a:extLst>
                <a:ext uri="{FF2B5EF4-FFF2-40B4-BE49-F238E27FC236}">
                  <a16:creationId xmlns:a16="http://schemas.microsoft.com/office/drawing/2014/main" xmlns="" id="{74049067-BD2C-8564-F3FE-EA2450D835B2}"/>
                </a:ext>
              </a:extLst>
            </p:cNvPr>
            <p:cNvSpPr/>
            <p:nvPr/>
          </p:nvSpPr>
          <p:spPr>
            <a:xfrm>
              <a:off x="8738378" y="3429294"/>
              <a:ext cx="1228627"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21" name="Straight Arrow Connector 20">
              <a:extLst>
                <a:ext uri="{FF2B5EF4-FFF2-40B4-BE49-F238E27FC236}">
                  <a16:creationId xmlns:a16="http://schemas.microsoft.com/office/drawing/2014/main" xmlns="" id="{A97D3294-C49F-5E54-2BC0-9CB00832DCCA}"/>
                </a:ext>
              </a:extLst>
            </p:cNvPr>
            <p:cNvCxnSpPr>
              <a:cxnSpLocks/>
              <a:stCxn id="20" idx="1"/>
              <a:endCxn id="24" idx="3"/>
            </p:cNvCxnSpPr>
            <p:nvPr/>
          </p:nvCxnSpPr>
          <p:spPr>
            <a:xfrm flipH="1" flipV="1">
              <a:off x="8136000" y="3537125"/>
              <a:ext cx="602378"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xmlns="" id="{CC025265-17F0-8D4A-E3B8-34DE6FD4C9EC}"/>
              </a:ext>
            </a:extLst>
          </p:cNvPr>
          <p:cNvGrpSpPr/>
          <p:nvPr/>
        </p:nvGrpSpPr>
        <p:grpSpPr>
          <a:xfrm>
            <a:off x="3324065" y="4508275"/>
            <a:ext cx="1879270" cy="584803"/>
            <a:chOff x="3296318" y="4227819"/>
            <a:chExt cx="1879270" cy="584803"/>
          </a:xfrm>
        </p:grpSpPr>
        <p:grpSp>
          <p:nvGrpSpPr>
            <p:cNvPr id="27" name="Group 26">
              <a:extLst>
                <a:ext uri="{FF2B5EF4-FFF2-40B4-BE49-F238E27FC236}">
                  <a16:creationId xmlns:a16="http://schemas.microsoft.com/office/drawing/2014/main" xmlns="" id="{0DF58D19-EDE0-3ECB-17F4-12068C66C98C}"/>
                </a:ext>
              </a:extLst>
            </p:cNvPr>
            <p:cNvGrpSpPr/>
            <p:nvPr/>
          </p:nvGrpSpPr>
          <p:grpSpPr>
            <a:xfrm>
              <a:off x="3345786" y="4596961"/>
              <a:ext cx="1829802" cy="215661"/>
              <a:chOff x="2127850" y="4226944"/>
              <a:chExt cx="1829802" cy="215661"/>
            </a:xfrm>
          </p:grpSpPr>
          <p:sp>
            <p:nvSpPr>
              <p:cNvPr id="31" name="Rectangle 30">
                <a:extLst>
                  <a:ext uri="{FF2B5EF4-FFF2-40B4-BE49-F238E27FC236}">
                    <a16:creationId xmlns:a16="http://schemas.microsoft.com/office/drawing/2014/main" xmlns="" id="{137AF2FE-A605-BC23-BF7B-85BF14D096E0}"/>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32" name="Straight Arrow Connector 31">
                <a:extLst>
                  <a:ext uri="{FF2B5EF4-FFF2-40B4-BE49-F238E27FC236}">
                    <a16:creationId xmlns:a16="http://schemas.microsoft.com/office/drawing/2014/main" xmlns="" id="{C721B123-54C6-4BB0-77C2-ACE2F72B496B}"/>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xmlns="" id="{699A6F23-4D6C-C1EC-6F2C-2E0FB2D81A90}"/>
                </a:ext>
              </a:extLst>
            </p:cNvPr>
            <p:cNvGrpSpPr/>
            <p:nvPr/>
          </p:nvGrpSpPr>
          <p:grpSpPr>
            <a:xfrm>
              <a:off x="3296318" y="4227819"/>
              <a:ext cx="601633" cy="393825"/>
              <a:chOff x="2110526" y="3230357"/>
              <a:chExt cx="601633" cy="393825"/>
            </a:xfrm>
          </p:grpSpPr>
          <p:cxnSp>
            <p:nvCxnSpPr>
              <p:cNvPr id="29" name="Straight Arrow Connector 28">
                <a:extLst>
                  <a:ext uri="{FF2B5EF4-FFF2-40B4-BE49-F238E27FC236}">
                    <a16:creationId xmlns:a16="http://schemas.microsoft.com/office/drawing/2014/main" xmlns="" id="{A3B753D4-652C-8F3B-427D-C17EA9D7A31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D8779FE3-E78E-C5D1-08E4-1A192EDF2DEE}"/>
                  </a:ext>
                </a:extLst>
              </p:cNvPr>
              <p:cNvSpPr txBox="1"/>
              <p:nvPr/>
            </p:nvSpPr>
            <p:spPr>
              <a:xfrm>
                <a:off x="2110526" y="3230357"/>
                <a:ext cx="601633" cy="230832"/>
              </a:xfrm>
              <a:prstGeom prst="rect">
                <a:avLst/>
              </a:prstGeom>
              <a:noFill/>
            </p:spPr>
            <p:txBody>
              <a:bodyPr wrap="square" rtlCol="0">
                <a:spAutoFit/>
              </a:bodyPr>
              <a:lstStyle/>
              <a:p>
                <a:r>
                  <a:rPr lang="en-US" sz="900" dirty="0">
                    <a:solidFill>
                      <a:srgbClr val="FF0000"/>
                    </a:solidFill>
                  </a:rPr>
                  <a:t>5V DC</a:t>
                </a:r>
              </a:p>
            </p:txBody>
          </p:sp>
        </p:grpSp>
      </p:grpSp>
      <p:grpSp>
        <p:nvGrpSpPr>
          <p:cNvPr id="33" name="Group 32">
            <a:extLst>
              <a:ext uri="{FF2B5EF4-FFF2-40B4-BE49-F238E27FC236}">
                <a16:creationId xmlns:a16="http://schemas.microsoft.com/office/drawing/2014/main" xmlns="" id="{E4E83B49-9D7A-A6BD-F647-02EEF36B8C7E}"/>
              </a:ext>
            </a:extLst>
          </p:cNvPr>
          <p:cNvGrpSpPr/>
          <p:nvPr/>
        </p:nvGrpSpPr>
        <p:grpSpPr>
          <a:xfrm>
            <a:off x="3272169" y="649464"/>
            <a:ext cx="4928055" cy="3167006"/>
            <a:chOff x="3243594" y="58914"/>
            <a:chExt cx="4928055" cy="3167006"/>
          </a:xfrm>
        </p:grpSpPr>
        <p:cxnSp>
          <p:nvCxnSpPr>
            <p:cNvPr id="34" name="Straight Arrow Connector 33">
              <a:extLst>
                <a:ext uri="{FF2B5EF4-FFF2-40B4-BE49-F238E27FC236}">
                  <a16:creationId xmlns:a16="http://schemas.microsoft.com/office/drawing/2014/main" xmlns="" id="{C6FAD904-F5F7-6C42-245D-E602D8DA95A1}"/>
                </a:ext>
              </a:extLst>
            </p:cNvPr>
            <p:cNvCxnSpPr>
              <a:cxnSpLocks/>
            </p:cNvCxnSpPr>
            <p:nvPr/>
          </p:nvCxnSpPr>
          <p:spPr>
            <a:xfrm>
              <a:off x="5733533" y="2115385"/>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xmlns="" id="{C05D83F8-808D-3A62-8ED4-DFA269E92333}"/>
                </a:ext>
              </a:extLst>
            </p:cNvPr>
            <p:cNvGrpSpPr/>
            <p:nvPr/>
          </p:nvGrpSpPr>
          <p:grpSpPr>
            <a:xfrm>
              <a:off x="5155128" y="1183666"/>
              <a:ext cx="1163769" cy="942386"/>
              <a:chOff x="3957653" y="1386746"/>
              <a:chExt cx="1163769" cy="942386"/>
            </a:xfrm>
          </p:grpSpPr>
          <p:sp>
            <p:nvSpPr>
              <p:cNvPr id="52" name="Rectangle 51">
                <a:extLst>
                  <a:ext uri="{FF2B5EF4-FFF2-40B4-BE49-F238E27FC236}">
                    <a16:creationId xmlns:a16="http://schemas.microsoft.com/office/drawing/2014/main" xmlns="" id="{83EC75BE-DD7D-C527-847D-578B75F0A2B2}"/>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4">
                        <a:lumMod val="50000"/>
                      </a:schemeClr>
                    </a:solidFill>
                  </a:rPr>
                  <a:t>Regulated 5 VDC</a:t>
                </a:r>
              </a:p>
            </p:txBody>
          </p:sp>
          <p:sp>
            <p:nvSpPr>
              <p:cNvPr id="53" name="Rectangle 52">
                <a:extLst>
                  <a:ext uri="{FF2B5EF4-FFF2-40B4-BE49-F238E27FC236}">
                    <a16:creationId xmlns:a16="http://schemas.microsoft.com/office/drawing/2014/main" xmlns="" id="{335D024B-3244-B00D-BCE5-DE1B5B229A42}"/>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Filtered DC</a:t>
                </a:r>
              </a:p>
            </p:txBody>
          </p:sp>
          <p:sp>
            <p:nvSpPr>
              <p:cNvPr id="54" name="Rectangle 53">
                <a:extLst>
                  <a:ext uri="{FF2B5EF4-FFF2-40B4-BE49-F238E27FC236}">
                    <a16:creationId xmlns:a16="http://schemas.microsoft.com/office/drawing/2014/main" xmlns="" id="{101EF20F-F36C-AB1F-581F-0AA26325D786}"/>
                  </a:ext>
                </a:extLst>
              </p:cNvPr>
              <p:cNvSpPr/>
              <p:nvPr/>
            </p:nvSpPr>
            <p:spPr>
              <a:xfrm>
                <a:off x="3968357" y="1386746"/>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Power Supply</a:t>
                </a:r>
              </a:p>
            </p:txBody>
          </p:sp>
        </p:grpSp>
        <p:sp>
          <p:nvSpPr>
            <p:cNvPr id="36" name="Rectangle 35">
              <a:extLst>
                <a:ext uri="{FF2B5EF4-FFF2-40B4-BE49-F238E27FC236}">
                  <a16:creationId xmlns:a16="http://schemas.microsoft.com/office/drawing/2014/main" xmlns="" id="{B33F611E-3DD9-7339-0EC9-2C60157294C9}"/>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4">
                      <a:lumMod val="50000"/>
                    </a:schemeClr>
                  </a:solidFill>
                </a:rPr>
                <a:t> 5V DC in or out</a:t>
              </a:r>
            </a:p>
          </p:txBody>
        </p:sp>
        <p:cxnSp>
          <p:nvCxnSpPr>
            <p:cNvPr id="37" name="Straight Arrow Connector 36">
              <a:extLst>
                <a:ext uri="{FF2B5EF4-FFF2-40B4-BE49-F238E27FC236}">
                  <a16:creationId xmlns:a16="http://schemas.microsoft.com/office/drawing/2014/main" xmlns="" id="{3D88A34A-4867-85A1-F9AD-9D2744C18758}"/>
                </a:ext>
              </a:extLst>
            </p:cNvPr>
            <p:cNvCxnSpPr>
              <a:cxnSpLocks/>
              <a:stCxn id="52" idx="1"/>
              <a:endCxn id="36"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57A53D7F-CF36-19CA-0AD3-E3EEBE3A27F7}"/>
                </a:ext>
              </a:extLst>
            </p:cNvPr>
            <p:cNvGrpSpPr/>
            <p:nvPr/>
          </p:nvGrpSpPr>
          <p:grpSpPr>
            <a:xfrm>
              <a:off x="6613538" y="58914"/>
              <a:ext cx="1558111" cy="1206272"/>
              <a:chOff x="5416063" y="261994"/>
              <a:chExt cx="1558111" cy="1206272"/>
            </a:xfrm>
          </p:grpSpPr>
          <p:sp>
            <p:nvSpPr>
              <p:cNvPr id="48" name="Rectangle 47">
                <a:extLst>
                  <a:ext uri="{FF2B5EF4-FFF2-40B4-BE49-F238E27FC236}">
                    <a16:creationId xmlns:a16="http://schemas.microsoft.com/office/drawing/2014/main" xmlns="" id="{0090B3A1-21FE-A582-683C-47C084E1CC35}"/>
                  </a:ext>
                </a:extLst>
              </p:cNvPr>
              <p:cNvSpPr/>
              <p:nvPr/>
            </p:nvSpPr>
            <p:spPr>
              <a:xfrm>
                <a:off x="5647993" y="795787"/>
                <a:ext cx="1326181" cy="6638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FF0000"/>
                    </a:solidFill>
                    <a:effectLst/>
                    <a:latin typeface="Cambria" panose="02040503050406030204" pitchFamily="18" charset="0"/>
                    <a:ea typeface="MS Mincho" panose="02020609040205080304" pitchFamily="49" charset="-128"/>
                    <a:cs typeface="Times New Roman" panose="02020603050405020304" pitchFamily="18" charset="0"/>
                  </a:rPr>
                  <a:t>9-15V </a:t>
                </a:r>
              </a:p>
              <a:p>
                <a:pPr algn="ctr"/>
                <a:r>
                  <a:rPr lang="en-GB" sz="1000" dirty="0">
                    <a:solidFill>
                      <a:srgbClr val="FF0000"/>
                    </a:solidFill>
                    <a:effectLst/>
                    <a:latin typeface="Cambria" panose="02040503050406030204" pitchFamily="18" charset="0"/>
                    <a:ea typeface="MS Mincho" panose="02020609040205080304" pitchFamily="49" charset="-128"/>
                    <a:cs typeface="Times New Roman" panose="02020603050405020304" pitchFamily="18" charset="0"/>
                  </a:rPr>
                  <a:t>DC/AC/DCC</a:t>
                </a:r>
                <a:endParaRPr lang="en-US" sz="1000" b="1" dirty="0">
                  <a:solidFill>
                    <a:srgbClr val="FF0000"/>
                  </a:solidFill>
                </a:endParaRPr>
              </a:p>
            </p:txBody>
          </p:sp>
          <p:sp>
            <p:nvSpPr>
              <p:cNvPr id="51" name="Left Brace 50">
                <a:extLst>
                  <a:ext uri="{FF2B5EF4-FFF2-40B4-BE49-F238E27FC236}">
                    <a16:creationId xmlns:a16="http://schemas.microsoft.com/office/drawing/2014/main" xmlns="" id="{0F38392A-DF2A-5F6D-72AE-AC622D270158}"/>
                  </a:ext>
                </a:extLst>
              </p:cNvPr>
              <p:cNvSpPr/>
              <p:nvPr/>
            </p:nvSpPr>
            <p:spPr>
              <a:xfrm>
                <a:off x="5416063" y="261994"/>
                <a:ext cx="231930" cy="1206272"/>
              </a:xfrm>
              <a:prstGeom prst="leftBrace">
                <a:avLst>
                  <a:gd name="adj1" fmla="val 0"/>
                  <a:gd name="adj2" fmla="val 50000"/>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bg1"/>
                  </a:solidFill>
                </a:endParaRPr>
              </a:p>
            </p:txBody>
          </p:sp>
        </p:grpSp>
        <p:cxnSp>
          <p:nvCxnSpPr>
            <p:cNvPr id="39" name="Straight Arrow Connector 38">
              <a:extLst>
                <a:ext uri="{FF2B5EF4-FFF2-40B4-BE49-F238E27FC236}">
                  <a16:creationId xmlns:a16="http://schemas.microsoft.com/office/drawing/2014/main" xmlns="" id="{A893BC07-6F95-C1FD-3C12-600CEC8C53D0}"/>
                </a:ext>
              </a:extLst>
            </p:cNvPr>
            <p:cNvCxnSpPr>
              <a:cxnSpLocks/>
            </p:cNvCxnSpPr>
            <p:nvPr/>
          </p:nvCxnSpPr>
          <p:spPr>
            <a:xfrm flipH="1">
              <a:off x="5719377" y="671948"/>
              <a:ext cx="968987"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206D030-9752-7BF7-5DBF-C079BE0ADA9E}"/>
                </a:ext>
              </a:extLst>
            </p:cNvPr>
            <p:cNvCxnSpPr>
              <a:cxnSpLocks/>
              <a:endCxn id="54" idx="0"/>
            </p:cNvCxnSpPr>
            <p:nvPr/>
          </p:nvCxnSpPr>
          <p:spPr>
            <a:xfrm>
              <a:off x="5742365" y="671948"/>
              <a:ext cx="0" cy="51171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32648E0-B6B1-7981-41A1-FF78B40779D7}"/>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06206175-71D0-8D14-6066-A40F6CBD6AEB}"/>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885CD63D-331B-1440-75EE-9AD5AEAD3969}"/>
                </a:ext>
              </a:extLst>
            </p:cNvPr>
            <p:cNvCxnSpPr>
              <a:cxnSpLocks/>
              <a:stCxn id="53"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B8A81AB4-4099-C502-A1F0-4CF0AC1B4F1A}"/>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D57991E3-7E9E-1D18-DDA2-A71AB28B0E32}"/>
                </a:ext>
              </a:extLst>
            </p:cNvPr>
            <p:cNvSpPr txBox="1"/>
            <p:nvPr/>
          </p:nvSpPr>
          <p:spPr>
            <a:xfrm>
              <a:off x="6965916" y="1916848"/>
              <a:ext cx="688685" cy="276999"/>
            </a:xfrm>
            <a:prstGeom prst="rect">
              <a:avLst/>
            </a:prstGeom>
            <a:noFill/>
          </p:spPr>
          <p:txBody>
            <a:bodyPr wrap="square" rtlCol="0">
              <a:spAutoFit/>
            </a:bodyPr>
            <a:lstStyle/>
            <a:p>
              <a:r>
                <a:rPr lang="en-US" sz="1200" dirty="0">
                  <a:solidFill>
                    <a:schemeClr val="bg1"/>
                  </a:solidFill>
                </a:rPr>
                <a:t>Vin_En</a:t>
              </a:r>
            </a:p>
          </p:txBody>
        </p:sp>
        <p:sp>
          <p:nvSpPr>
            <p:cNvPr id="46" name="TextBox 45">
              <a:extLst>
                <a:ext uri="{FF2B5EF4-FFF2-40B4-BE49-F238E27FC236}">
                  <a16:creationId xmlns:a16="http://schemas.microsoft.com/office/drawing/2014/main" xmlns="" id="{F144DCDE-7856-92FE-D6AF-DFCFDFBE0244}"/>
                </a:ext>
              </a:extLst>
            </p:cNvPr>
            <p:cNvSpPr txBox="1"/>
            <p:nvPr/>
          </p:nvSpPr>
          <p:spPr>
            <a:xfrm>
              <a:off x="5719377" y="2599174"/>
              <a:ext cx="688685" cy="246221"/>
            </a:xfrm>
            <a:prstGeom prst="rect">
              <a:avLst/>
            </a:prstGeom>
            <a:noFill/>
          </p:spPr>
          <p:txBody>
            <a:bodyPr wrap="square" rtlCol="0">
              <a:spAutoFit/>
            </a:bodyPr>
            <a:lstStyle/>
            <a:p>
              <a:r>
                <a:rPr lang="en-US" sz="1000" dirty="0"/>
                <a:t>3v3</a:t>
              </a:r>
            </a:p>
          </p:txBody>
        </p:sp>
        <p:pic>
          <p:nvPicPr>
            <p:cNvPr id="47" name="Picture 46">
              <a:extLst>
                <a:ext uri="{FF2B5EF4-FFF2-40B4-BE49-F238E27FC236}">
                  <a16:creationId xmlns:a16="http://schemas.microsoft.com/office/drawing/2014/main" xmlns="" id="{70C16051-4834-5003-7C2C-352140A7F78F}"/>
                </a:ext>
              </a:extLst>
            </p:cNvPr>
            <p:cNvPicPr>
              <a:picLocks noChangeAspect="1"/>
            </p:cNvPicPr>
            <p:nvPr/>
          </p:nvPicPr>
          <p:blipFill>
            <a:blip r:embed="rId3"/>
            <a:stretch>
              <a:fillRect/>
            </a:stretch>
          </p:blipFill>
          <p:spPr>
            <a:xfrm flipH="1">
              <a:off x="6829772" y="2160006"/>
              <a:ext cx="374104" cy="703591"/>
            </a:xfrm>
            <a:prstGeom prst="rect">
              <a:avLst/>
            </a:prstGeom>
          </p:spPr>
        </p:pic>
      </p:grpSp>
      <p:sp>
        <p:nvSpPr>
          <p:cNvPr id="55" name="TextBox 54">
            <a:extLst>
              <a:ext uri="{FF2B5EF4-FFF2-40B4-BE49-F238E27FC236}">
                <a16:creationId xmlns:a16="http://schemas.microsoft.com/office/drawing/2014/main" xmlns="" id="{8667D003-3F55-E20C-06AE-59D409FE85EA}"/>
              </a:ext>
            </a:extLst>
          </p:cNvPr>
          <p:cNvSpPr txBox="1"/>
          <p:nvPr/>
        </p:nvSpPr>
        <p:spPr>
          <a:xfrm>
            <a:off x="6322901" y="3901360"/>
            <a:ext cx="370164" cy="230832"/>
          </a:xfrm>
          <a:prstGeom prst="rect">
            <a:avLst/>
          </a:prstGeom>
          <a:noFill/>
        </p:spPr>
        <p:txBody>
          <a:bodyPr wrap="square" rtlCol="0">
            <a:spAutoFit/>
          </a:bodyPr>
          <a:lstStyle/>
          <a:p>
            <a:r>
              <a:rPr lang="en-US" sz="900" dirty="0">
                <a:solidFill>
                  <a:schemeClr val="bg1"/>
                </a:solidFill>
              </a:rPr>
              <a:t>D3</a:t>
            </a:r>
          </a:p>
        </p:txBody>
      </p:sp>
      <p:sp>
        <p:nvSpPr>
          <p:cNvPr id="56" name="TextBox 55">
            <a:extLst>
              <a:ext uri="{FF2B5EF4-FFF2-40B4-BE49-F238E27FC236}">
                <a16:creationId xmlns:a16="http://schemas.microsoft.com/office/drawing/2014/main" xmlns="" id="{521DC5B0-10DC-8596-CD9F-864DD68FEA71}"/>
              </a:ext>
            </a:extLst>
          </p:cNvPr>
          <p:cNvSpPr txBox="1"/>
          <p:nvPr/>
        </p:nvSpPr>
        <p:spPr>
          <a:xfrm>
            <a:off x="6322901" y="4491373"/>
            <a:ext cx="370164" cy="230832"/>
          </a:xfrm>
          <a:prstGeom prst="rect">
            <a:avLst/>
          </a:prstGeom>
          <a:noFill/>
        </p:spPr>
        <p:txBody>
          <a:bodyPr wrap="square" rtlCol="0">
            <a:spAutoFit/>
          </a:bodyPr>
          <a:lstStyle/>
          <a:p>
            <a:r>
              <a:rPr lang="en-US" sz="900" dirty="0">
                <a:solidFill>
                  <a:schemeClr val="bg1"/>
                </a:solidFill>
              </a:rPr>
              <a:t>D4</a:t>
            </a:r>
          </a:p>
        </p:txBody>
      </p:sp>
      <p:grpSp>
        <p:nvGrpSpPr>
          <p:cNvPr id="57" name="Group 56">
            <a:extLst>
              <a:ext uri="{FF2B5EF4-FFF2-40B4-BE49-F238E27FC236}">
                <a16:creationId xmlns:a16="http://schemas.microsoft.com/office/drawing/2014/main" xmlns="" id="{349EC92C-EB39-4330-299A-271A5FD5C9CC}"/>
              </a:ext>
            </a:extLst>
          </p:cNvPr>
          <p:cNvGrpSpPr/>
          <p:nvPr/>
        </p:nvGrpSpPr>
        <p:grpSpPr>
          <a:xfrm>
            <a:off x="2339485" y="3142975"/>
            <a:ext cx="2854922" cy="685048"/>
            <a:chOff x="2312397" y="3069580"/>
            <a:chExt cx="2854922" cy="685048"/>
          </a:xfrm>
        </p:grpSpPr>
        <p:grpSp>
          <p:nvGrpSpPr>
            <p:cNvPr id="58" name="Group 57">
              <a:extLst>
                <a:ext uri="{FF2B5EF4-FFF2-40B4-BE49-F238E27FC236}">
                  <a16:creationId xmlns:a16="http://schemas.microsoft.com/office/drawing/2014/main" xmlns="" id="{2B816AF7-007E-2A55-B064-F14FEAD93D6F}"/>
                </a:ext>
              </a:extLst>
            </p:cNvPr>
            <p:cNvGrpSpPr/>
            <p:nvPr/>
          </p:nvGrpSpPr>
          <p:grpSpPr>
            <a:xfrm>
              <a:off x="2312397" y="3323306"/>
              <a:ext cx="2854922" cy="431322"/>
              <a:chOff x="1125211" y="3041357"/>
              <a:chExt cx="2854922" cy="431322"/>
            </a:xfrm>
          </p:grpSpPr>
          <p:sp>
            <p:nvSpPr>
              <p:cNvPr id="62" name="Rectangle 61">
                <a:extLst>
                  <a:ext uri="{FF2B5EF4-FFF2-40B4-BE49-F238E27FC236}">
                    <a16:creationId xmlns:a16="http://schemas.microsoft.com/office/drawing/2014/main" xmlns="" id="{2E18FE89-CAA4-B9F9-B05D-58BB14A9149D}"/>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3" name="Straight Arrow Connector 62">
                <a:extLst>
                  <a:ext uri="{FF2B5EF4-FFF2-40B4-BE49-F238E27FC236}">
                    <a16:creationId xmlns:a16="http://schemas.microsoft.com/office/drawing/2014/main" xmlns="" id="{8A0AE544-6048-EE94-FCE9-C5C1AE4A0B14}"/>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147037E6-0C8E-8780-E6B6-48A20789B590}"/>
                  </a:ext>
                </a:extLst>
              </p:cNvPr>
              <p:cNvSpPr/>
              <p:nvPr/>
            </p:nvSpPr>
            <p:spPr>
              <a:xfrm>
                <a:off x="1125211" y="3041357"/>
                <a:ext cx="1018670"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Connections</a:t>
                </a:r>
                <a:endParaRPr lang="en-US" sz="1100" b="1" dirty="0">
                  <a:solidFill>
                    <a:srgbClr val="FFFF00"/>
                  </a:solidFill>
                </a:endParaRPr>
              </a:p>
            </p:txBody>
          </p:sp>
        </p:grpSp>
        <p:grpSp>
          <p:nvGrpSpPr>
            <p:cNvPr id="59" name="Group 58">
              <a:extLst>
                <a:ext uri="{FF2B5EF4-FFF2-40B4-BE49-F238E27FC236}">
                  <a16:creationId xmlns:a16="http://schemas.microsoft.com/office/drawing/2014/main" xmlns="" id="{7DD26C56-16A7-1E34-020E-E9B3643918CC}"/>
                </a:ext>
              </a:extLst>
            </p:cNvPr>
            <p:cNvGrpSpPr/>
            <p:nvPr/>
          </p:nvGrpSpPr>
          <p:grpSpPr>
            <a:xfrm>
              <a:off x="2978198" y="3069580"/>
              <a:ext cx="579773" cy="351522"/>
              <a:chOff x="1780723" y="3272660"/>
              <a:chExt cx="579773" cy="351522"/>
            </a:xfrm>
          </p:grpSpPr>
          <p:cxnSp>
            <p:nvCxnSpPr>
              <p:cNvPr id="60" name="Straight Arrow Connector 59">
                <a:extLst>
                  <a:ext uri="{FF2B5EF4-FFF2-40B4-BE49-F238E27FC236}">
                    <a16:creationId xmlns:a16="http://schemas.microsoft.com/office/drawing/2014/main" xmlns="" id="{3D96D20A-D282-BE1B-B9C3-28013B916985}"/>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43605390-1E54-F893-54B8-948DAA0A47B8}"/>
                  </a:ext>
                </a:extLst>
              </p:cNvPr>
              <p:cNvSpPr txBox="1"/>
              <p:nvPr/>
            </p:nvSpPr>
            <p:spPr>
              <a:xfrm>
                <a:off x="1780723" y="3272660"/>
                <a:ext cx="579773" cy="230832"/>
              </a:xfrm>
              <a:prstGeom prst="rect">
                <a:avLst/>
              </a:prstGeom>
              <a:solidFill>
                <a:srgbClr val="F43AD1"/>
              </a:solidFill>
            </p:spPr>
            <p:txBody>
              <a:bodyPr wrap="square" rtlCol="0">
                <a:spAutoFit/>
              </a:bodyPr>
              <a:lstStyle/>
              <a:p>
                <a:r>
                  <a:rPr lang="en-US" sz="900" dirty="0"/>
                  <a:t>3V3 DC</a:t>
                </a:r>
              </a:p>
            </p:txBody>
          </p:sp>
        </p:grpSp>
      </p:grpSp>
      <p:sp>
        <p:nvSpPr>
          <p:cNvPr id="65" name="TextBox 64">
            <a:extLst>
              <a:ext uri="{FF2B5EF4-FFF2-40B4-BE49-F238E27FC236}">
                <a16:creationId xmlns:a16="http://schemas.microsoft.com/office/drawing/2014/main" xmlns="" id="{35D59885-6B3E-3C25-9522-241C4E51A1D2}"/>
              </a:ext>
            </a:extLst>
          </p:cNvPr>
          <p:cNvSpPr txBox="1"/>
          <p:nvPr/>
        </p:nvSpPr>
        <p:spPr>
          <a:xfrm>
            <a:off x="4576306" y="3635154"/>
            <a:ext cx="713833" cy="400110"/>
          </a:xfrm>
          <a:prstGeom prst="rect">
            <a:avLst/>
          </a:prstGeom>
          <a:noFill/>
        </p:spPr>
        <p:txBody>
          <a:bodyPr wrap="square" rtlCol="0">
            <a:spAutoFit/>
          </a:bodyPr>
          <a:lstStyle/>
          <a:p>
            <a:r>
              <a:rPr lang="en-US" sz="1000" dirty="0">
                <a:solidFill>
                  <a:schemeClr val="bg1"/>
                </a:solidFill>
              </a:rPr>
              <a:t>D10 D11</a:t>
            </a:r>
          </a:p>
          <a:p>
            <a:r>
              <a:rPr lang="en-US" sz="1000" dirty="0">
                <a:solidFill>
                  <a:schemeClr val="bg1"/>
                </a:solidFill>
              </a:rPr>
              <a:t>D12</a:t>
            </a:r>
          </a:p>
        </p:txBody>
      </p:sp>
      <p:sp>
        <p:nvSpPr>
          <p:cNvPr id="67" name="TextBox 66">
            <a:extLst>
              <a:ext uri="{FF2B5EF4-FFF2-40B4-BE49-F238E27FC236}">
                <a16:creationId xmlns:a16="http://schemas.microsoft.com/office/drawing/2014/main" xmlns="" id="{56DBF2E4-1B30-5ABE-F159-736DEDA5026B}"/>
              </a:ext>
            </a:extLst>
          </p:cNvPr>
          <p:cNvSpPr txBox="1"/>
          <p:nvPr/>
        </p:nvSpPr>
        <p:spPr>
          <a:xfrm>
            <a:off x="4645409" y="5321855"/>
            <a:ext cx="586209" cy="246221"/>
          </a:xfrm>
          <a:prstGeom prst="rect">
            <a:avLst/>
          </a:prstGeom>
          <a:noFill/>
        </p:spPr>
        <p:txBody>
          <a:bodyPr wrap="square" rtlCol="0">
            <a:spAutoFit/>
          </a:bodyPr>
          <a:lstStyle/>
          <a:p>
            <a:r>
              <a:rPr lang="en-US" sz="1000" dirty="0">
                <a:solidFill>
                  <a:schemeClr val="bg1"/>
                </a:solidFill>
              </a:rPr>
              <a:t>A4/A5</a:t>
            </a:r>
          </a:p>
        </p:txBody>
      </p:sp>
      <p:grpSp>
        <p:nvGrpSpPr>
          <p:cNvPr id="68" name="Group 67">
            <a:extLst>
              <a:ext uri="{FF2B5EF4-FFF2-40B4-BE49-F238E27FC236}">
                <a16:creationId xmlns:a16="http://schemas.microsoft.com/office/drawing/2014/main" xmlns="" id="{5CBE0067-6095-167E-C42B-3B1472268D7F}"/>
              </a:ext>
            </a:extLst>
          </p:cNvPr>
          <p:cNvGrpSpPr/>
          <p:nvPr/>
        </p:nvGrpSpPr>
        <p:grpSpPr>
          <a:xfrm>
            <a:off x="6327106" y="4858433"/>
            <a:ext cx="1836253" cy="1159186"/>
            <a:chOff x="6298531" y="4267883"/>
            <a:chExt cx="1836253" cy="1159186"/>
          </a:xfrm>
        </p:grpSpPr>
        <p:grpSp>
          <p:nvGrpSpPr>
            <p:cNvPr id="69" name="Group 68">
              <a:extLst>
                <a:ext uri="{FF2B5EF4-FFF2-40B4-BE49-F238E27FC236}">
                  <a16:creationId xmlns:a16="http://schemas.microsoft.com/office/drawing/2014/main" xmlns="" id="{608856AD-B2B7-85C3-6450-DEB95E408CDE}"/>
                </a:ext>
              </a:extLst>
            </p:cNvPr>
            <p:cNvGrpSpPr/>
            <p:nvPr/>
          </p:nvGrpSpPr>
          <p:grpSpPr>
            <a:xfrm>
              <a:off x="6298531" y="4585135"/>
              <a:ext cx="1836253" cy="215661"/>
              <a:chOff x="5110717" y="4636910"/>
              <a:chExt cx="1836253" cy="215661"/>
            </a:xfrm>
          </p:grpSpPr>
          <p:sp>
            <p:nvSpPr>
              <p:cNvPr id="74" name="Rectangle 73">
                <a:extLst>
                  <a:ext uri="{FF2B5EF4-FFF2-40B4-BE49-F238E27FC236}">
                    <a16:creationId xmlns:a16="http://schemas.microsoft.com/office/drawing/2014/main" xmlns="" id="{9EE5725C-C295-7CE3-A451-7DA1EB22A551}"/>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I/O Header Pins</a:t>
                </a:r>
              </a:p>
            </p:txBody>
          </p:sp>
          <p:cxnSp>
            <p:nvCxnSpPr>
              <p:cNvPr id="75" name="Straight Arrow Connector 74">
                <a:extLst>
                  <a:ext uri="{FF2B5EF4-FFF2-40B4-BE49-F238E27FC236}">
                    <a16:creationId xmlns:a16="http://schemas.microsoft.com/office/drawing/2014/main" xmlns="" id="{17BD2102-58CE-A3DE-08CF-04ED4C9C0D90}"/>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xmlns="" id="{DA65F5EE-8023-D3C7-CD2D-DF25874C8242}"/>
                </a:ext>
              </a:extLst>
            </p:cNvPr>
            <p:cNvGrpSpPr/>
            <p:nvPr/>
          </p:nvGrpSpPr>
          <p:grpSpPr>
            <a:xfrm>
              <a:off x="7080958" y="4267883"/>
              <a:ext cx="575547" cy="340015"/>
              <a:chOff x="1779287" y="3284167"/>
              <a:chExt cx="575547" cy="340015"/>
            </a:xfrm>
          </p:grpSpPr>
          <p:cxnSp>
            <p:nvCxnSpPr>
              <p:cNvPr id="72" name="Straight Arrow Connector 71">
                <a:extLst>
                  <a:ext uri="{FF2B5EF4-FFF2-40B4-BE49-F238E27FC236}">
                    <a16:creationId xmlns:a16="http://schemas.microsoft.com/office/drawing/2014/main" xmlns="" id="{58891AAA-35BF-3EBE-559C-C7DB96A014F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3B21212E-8012-DEC9-67E4-835AB889074B}"/>
                  </a:ext>
                </a:extLst>
              </p:cNvPr>
              <p:cNvSpPr txBox="1"/>
              <p:nvPr/>
            </p:nvSpPr>
            <p:spPr>
              <a:xfrm>
                <a:off x="1779287" y="3284167"/>
                <a:ext cx="575547" cy="230832"/>
              </a:xfrm>
              <a:prstGeom prst="rect">
                <a:avLst/>
              </a:prstGeom>
              <a:solidFill>
                <a:srgbClr val="F43AD1"/>
              </a:solidFill>
            </p:spPr>
            <p:txBody>
              <a:bodyPr wrap="square" rtlCol="0">
                <a:spAutoFit/>
              </a:bodyPr>
              <a:lstStyle>
                <a:defPPr>
                  <a:defRPr lang="en-US"/>
                </a:defPPr>
                <a:lvl1pPr>
                  <a:defRPr sz="900"/>
                </a:lvl1pPr>
              </a:lstStyle>
              <a:p>
                <a:r>
                  <a:rPr lang="en-US" dirty="0"/>
                  <a:t>3v3 DC</a:t>
                </a:r>
              </a:p>
            </p:txBody>
          </p:sp>
        </p:grpSp>
        <p:sp>
          <p:nvSpPr>
            <p:cNvPr id="71" name="TextBox 70">
              <a:extLst>
                <a:ext uri="{FF2B5EF4-FFF2-40B4-BE49-F238E27FC236}">
                  <a16:creationId xmlns:a16="http://schemas.microsoft.com/office/drawing/2014/main" xmlns="" id="{7312E02F-5FEC-176B-D535-20445A4BD413}"/>
                </a:ext>
              </a:extLst>
            </p:cNvPr>
            <p:cNvSpPr txBox="1"/>
            <p:nvPr/>
          </p:nvSpPr>
          <p:spPr>
            <a:xfrm>
              <a:off x="6736724" y="4780738"/>
              <a:ext cx="1018326" cy="646331"/>
            </a:xfrm>
            <a:prstGeom prst="rect">
              <a:avLst/>
            </a:prstGeom>
            <a:noFill/>
          </p:spPr>
          <p:txBody>
            <a:bodyPr wrap="square" rtlCol="0">
              <a:spAutoFit/>
            </a:bodyPr>
            <a:lstStyle/>
            <a:p>
              <a:r>
                <a:rPr lang="en-US" sz="900" dirty="0"/>
                <a:t>D4, D5, D6, D7</a:t>
              </a:r>
            </a:p>
            <a:p>
              <a:r>
                <a:rPr lang="en-US" sz="900" dirty="0"/>
                <a:t>D8, D9, D13</a:t>
              </a:r>
            </a:p>
            <a:p>
              <a:r>
                <a:rPr lang="en-US" sz="900" dirty="0"/>
                <a:t>A0,A1,A2,A3</a:t>
              </a:r>
            </a:p>
            <a:p>
              <a:r>
                <a:rPr lang="en-US" sz="900" dirty="0"/>
                <a:t>A4,A5,A6,A7</a:t>
              </a:r>
            </a:p>
          </p:txBody>
        </p:sp>
      </p:grpSp>
      <p:pic>
        <p:nvPicPr>
          <p:cNvPr id="86" name="Picture 85">
            <a:extLst>
              <a:ext uri="{FF2B5EF4-FFF2-40B4-BE49-F238E27FC236}">
                <a16:creationId xmlns:a16="http://schemas.microsoft.com/office/drawing/2014/main" xmlns="" id="{B34CD371-9B8B-FDA7-8302-2CBA416EBD0D}"/>
              </a:ext>
            </a:extLst>
          </p:cNvPr>
          <p:cNvPicPr>
            <a:picLocks noChangeAspect="1"/>
          </p:cNvPicPr>
          <p:nvPr/>
        </p:nvPicPr>
        <p:blipFill>
          <a:blip r:embed="rId3"/>
          <a:stretch>
            <a:fillRect/>
          </a:stretch>
        </p:blipFill>
        <p:spPr>
          <a:xfrm flipH="1">
            <a:off x="8472068" y="4321637"/>
            <a:ext cx="374104" cy="703591"/>
          </a:xfrm>
          <a:prstGeom prst="rect">
            <a:avLst/>
          </a:prstGeom>
        </p:spPr>
      </p:pic>
      <p:sp>
        <p:nvSpPr>
          <p:cNvPr id="87" name="TextBox 86">
            <a:extLst>
              <a:ext uri="{FF2B5EF4-FFF2-40B4-BE49-F238E27FC236}">
                <a16:creationId xmlns:a16="http://schemas.microsoft.com/office/drawing/2014/main" xmlns="" id="{0B347689-FEF4-252F-CD14-3620632223DF}"/>
              </a:ext>
            </a:extLst>
          </p:cNvPr>
          <p:cNvSpPr txBox="1"/>
          <p:nvPr/>
        </p:nvSpPr>
        <p:spPr>
          <a:xfrm>
            <a:off x="8702491" y="4589763"/>
            <a:ext cx="894413" cy="276999"/>
          </a:xfrm>
          <a:prstGeom prst="rect">
            <a:avLst/>
          </a:prstGeom>
          <a:noFill/>
        </p:spPr>
        <p:txBody>
          <a:bodyPr wrap="square" rtlCol="0">
            <a:spAutoFit/>
          </a:bodyPr>
          <a:lstStyle/>
          <a:p>
            <a:r>
              <a:rPr lang="en-US" sz="1200" dirty="0">
                <a:solidFill>
                  <a:schemeClr val="bg1"/>
                </a:solidFill>
              </a:rPr>
              <a:t>NPX_BYP</a:t>
            </a:r>
          </a:p>
        </p:txBody>
      </p:sp>
      <p:sp>
        <p:nvSpPr>
          <p:cNvPr id="3" name="Title 1">
            <a:extLst>
              <a:ext uri="{FF2B5EF4-FFF2-40B4-BE49-F238E27FC236}">
                <a16:creationId xmlns:a16="http://schemas.microsoft.com/office/drawing/2014/main" xmlns="" id="{D9A8D807-A46C-020D-682E-72F36F71CD57}"/>
              </a:ext>
            </a:extLst>
          </p:cNvPr>
          <p:cNvSpPr txBox="1">
            <a:spLocks/>
          </p:cNvSpPr>
          <p:nvPr/>
        </p:nvSpPr>
        <p:spPr>
          <a:xfrm>
            <a:off x="205653" y="183998"/>
            <a:ext cx="5584208" cy="540649"/>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MaxDuino R2 Block Diagram</a:t>
            </a:r>
          </a:p>
        </p:txBody>
      </p:sp>
      <p:grpSp>
        <p:nvGrpSpPr>
          <p:cNvPr id="93" name="Group 92">
            <a:extLst>
              <a:ext uri="{FF2B5EF4-FFF2-40B4-BE49-F238E27FC236}">
                <a16:creationId xmlns:a16="http://schemas.microsoft.com/office/drawing/2014/main" xmlns="" id="{31070206-695A-135A-8F68-3BA380169EBD}"/>
              </a:ext>
            </a:extLst>
          </p:cNvPr>
          <p:cNvGrpSpPr/>
          <p:nvPr/>
        </p:nvGrpSpPr>
        <p:grpSpPr>
          <a:xfrm>
            <a:off x="1698431" y="3861440"/>
            <a:ext cx="3573469" cy="869729"/>
            <a:chOff x="1698973" y="4145734"/>
            <a:chExt cx="3573469" cy="869729"/>
          </a:xfrm>
        </p:grpSpPr>
        <p:sp>
          <p:nvSpPr>
            <p:cNvPr id="66" name="TextBox 65">
              <a:extLst>
                <a:ext uri="{FF2B5EF4-FFF2-40B4-BE49-F238E27FC236}">
                  <a16:creationId xmlns:a16="http://schemas.microsoft.com/office/drawing/2014/main" xmlns="" id="{7DE59526-AD7F-073A-353B-D8D63098AE1B}"/>
                </a:ext>
              </a:extLst>
            </p:cNvPr>
            <p:cNvSpPr txBox="1"/>
            <p:nvPr/>
          </p:nvSpPr>
          <p:spPr>
            <a:xfrm>
              <a:off x="4694091" y="4337484"/>
              <a:ext cx="578351" cy="400110"/>
            </a:xfrm>
            <a:prstGeom prst="rect">
              <a:avLst/>
            </a:prstGeom>
            <a:noFill/>
          </p:spPr>
          <p:txBody>
            <a:bodyPr wrap="square" rtlCol="0">
              <a:spAutoFit/>
            </a:bodyPr>
            <a:lstStyle/>
            <a:p>
              <a:r>
                <a:rPr lang="en-US" sz="1000" dirty="0">
                  <a:solidFill>
                    <a:schemeClr val="bg1"/>
                  </a:solidFill>
                </a:rPr>
                <a:t>D0 D1</a:t>
              </a:r>
            </a:p>
            <a:p>
              <a:r>
                <a:rPr lang="en-US" sz="1000" dirty="0">
                  <a:solidFill>
                    <a:schemeClr val="bg1"/>
                  </a:solidFill>
                </a:rPr>
                <a:t>D2 D5</a:t>
              </a:r>
            </a:p>
          </p:txBody>
        </p:sp>
        <p:sp>
          <p:nvSpPr>
            <p:cNvPr id="82" name="Rectangle 81">
              <a:extLst>
                <a:ext uri="{FF2B5EF4-FFF2-40B4-BE49-F238E27FC236}">
                  <a16:creationId xmlns:a16="http://schemas.microsoft.com/office/drawing/2014/main" xmlns="" id="{3FFFDAEA-7648-660D-CF55-941A8E8CDE6C}"/>
                </a:ext>
              </a:extLst>
            </p:cNvPr>
            <p:cNvSpPr/>
            <p:nvPr/>
          </p:nvSpPr>
          <p:spPr>
            <a:xfrm>
              <a:off x="3348085" y="4504413"/>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83" name="Straight Arrow Connector 82">
              <a:extLst>
                <a:ext uri="{FF2B5EF4-FFF2-40B4-BE49-F238E27FC236}">
                  <a16:creationId xmlns:a16="http://schemas.microsoft.com/office/drawing/2014/main" xmlns="" id="{EA5D8B00-8DA0-696F-8C71-0282740CF404}"/>
                </a:ext>
              </a:extLst>
            </p:cNvPr>
            <p:cNvCxnSpPr>
              <a:cxnSpLocks/>
            </p:cNvCxnSpPr>
            <p:nvPr/>
          </p:nvCxnSpPr>
          <p:spPr>
            <a:xfrm flipV="1">
              <a:off x="4684335" y="4605752"/>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xmlns="" id="{C99A9AF4-E721-89A4-D34E-476849571877}"/>
                </a:ext>
              </a:extLst>
            </p:cNvPr>
            <p:cNvSpPr/>
            <p:nvPr/>
          </p:nvSpPr>
          <p:spPr>
            <a:xfrm>
              <a:off x="2273760" y="4507253"/>
              <a:ext cx="1085882" cy="35113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Pair #1 via</a:t>
              </a:r>
            </a:p>
            <a:p>
              <a:pPr algn="ctr"/>
              <a:r>
                <a:rPr lang="en-US" sz="1100" dirty="0">
                  <a:solidFill>
                    <a:schemeClr val="bg1"/>
                  </a:solidFill>
                </a:rPr>
                <a:t>RJ-45 Terminals</a:t>
              </a:r>
              <a:endParaRPr lang="en-US" sz="1100" b="1" dirty="0">
                <a:solidFill>
                  <a:schemeClr val="bg1"/>
                </a:solidFill>
              </a:endParaRPr>
            </a:p>
          </p:txBody>
        </p:sp>
        <p:grpSp>
          <p:nvGrpSpPr>
            <p:cNvPr id="78" name="Group 77">
              <a:extLst>
                <a:ext uri="{FF2B5EF4-FFF2-40B4-BE49-F238E27FC236}">
                  <a16:creationId xmlns:a16="http://schemas.microsoft.com/office/drawing/2014/main" xmlns="" id="{E1BFA748-FAF2-A5A8-6311-C4F167ED64B2}"/>
                </a:ext>
              </a:extLst>
            </p:cNvPr>
            <p:cNvGrpSpPr/>
            <p:nvPr/>
          </p:nvGrpSpPr>
          <p:grpSpPr>
            <a:xfrm>
              <a:off x="3327076" y="4145734"/>
              <a:ext cx="601632" cy="376888"/>
              <a:chOff x="2112709" y="3138323"/>
              <a:chExt cx="601632" cy="376888"/>
            </a:xfrm>
          </p:grpSpPr>
          <p:cxnSp>
            <p:nvCxnSpPr>
              <p:cNvPr id="80" name="Straight Arrow Connector 79">
                <a:extLst>
                  <a:ext uri="{FF2B5EF4-FFF2-40B4-BE49-F238E27FC236}">
                    <a16:creationId xmlns:a16="http://schemas.microsoft.com/office/drawing/2014/main" xmlns="" id="{051FE50F-FA35-C424-8292-EC6C83B87E5D}"/>
                  </a:ext>
                </a:extLst>
              </p:cNvPr>
              <p:cNvCxnSpPr>
                <a:cxnSpLocks/>
              </p:cNvCxnSpPr>
              <p:nvPr/>
            </p:nvCxnSpPr>
            <p:spPr>
              <a:xfrm>
                <a:off x="2357015" y="3319920"/>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1AEFE78B-99FC-5295-3B73-28073CC32666}"/>
                  </a:ext>
                </a:extLst>
              </p:cNvPr>
              <p:cNvSpPr txBox="1"/>
              <p:nvPr/>
            </p:nvSpPr>
            <p:spPr>
              <a:xfrm>
                <a:off x="2112709" y="3138323"/>
                <a:ext cx="601632" cy="230832"/>
              </a:xfrm>
              <a:prstGeom prst="rect">
                <a:avLst/>
              </a:prstGeom>
              <a:noFill/>
            </p:spPr>
            <p:txBody>
              <a:bodyPr wrap="square" rtlCol="0">
                <a:spAutoFit/>
              </a:bodyPr>
              <a:lstStyle/>
              <a:p>
                <a:r>
                  <a:rPr lang="en-US" sz="900" dirty="0">
                    <a:solidFill>
                      <a:srgbClr val="FF0000"/>
                    </a:solidFill>
                  </a:rPr>
                  <a:t>5V DC</a:t>
                </a:r>
              </a:p>
            </p:txBody>
          </p:sp>
        </p:grpSp>
        <p:pic>
          <p:nvPicPr>
            <p:cNvPr id="5" name="Picture 4">
              <a:extLst>
                <a:ext uri="{FF2B5EF4-FFF2-40B4-BE49-F238E27FC236}">
                  <a16:creationId xmlns:a16="http://schemas.microsoft.com/office/drawing/2014/main" xmlns="" id="{98D98A3B-9893-6C6F-CD09-486014056175}"/>
                </a:ext>
              </a:extLst>
            </p:cNvPr>
            <p:cNvPicPr>
              <a:picLocks noChangeAspect="1"/>
            </p:cNvPicPr>
            <p:nvPr/>
          </p:nvPicPr>
          <p:blipFill>
            <a:blip r:embed="rId4"/>
            <a:stretch>
              <a:fillRect/>
            </a:stretch>
          </p:blipFill>
          <p:spPr>
            <a:xfrm>
              <a:off x="1698973" y="4504413"/>
              <a:ext cx="572914" cy="511050"/>
            </a:xfrm>
            <a:prstGeom prst="rect">
              <a:avLst/>
            </a:prstGeom>
          </p:spPr>
        </p:pic>
      </p:grpSp>
      <p:pic>
        <p:nvPicPr>
          <p:cNvPr id="49" name="Picture 48">
            <a:extLst>
              <a:ext uri="{FF2B5EF4-FFF2-40B4-BE49-F238E27FC236}">
                <a16:creationId xmlns:a16="http://schemas.microsoft.com/office/drawing/2014/main" xmlns="" id="{51878F37-3544-50B3-3BBE-363C9871276D}"/>
              </a:ext>
            </a:extLst>
          </p:cNvPr>
          <p:cNvPicPr>
            <a:picLocks noChangeAspect="1"/>
          </p:cNvPicPr>
          <p:nvPr/>
        </p:nvPicPr>
        <p:blipFill>
          <a:blip r:embed="rId3"/>
          <a:stretch>
            <a:fillRect/>
          </a:stretch>
        </p:blipFill>
        <p:spPr>
          <a:xfrm flipH="1">
            <a:off x="1780614" y="2947410"/>
            <a:ext cx="374104" cy="703591"/>
          </a:xfrm>
          <a:prstGeom prst="rect">
            <a:avLst/>
          </a:prstGeom>
        </p:spPr>
      </p:pic>
      <p:pic>
        <p:nvPicPr>
          <p:cNvPr id="90" name="Picture 89">
            <a:extLst>
              <a:ext uri="{FF2B5EF4-FFF2-40B4-BE49-F238E27FC236}">
                <a16:creationId xmlns:a16="http://schemas.microsoft.com/office/drawing/2014/main" xmlns="" id="{9674413F-6687-1556-303A-EF3CCF353D6A}"/>
              </a:ext>
            </a:extLst>
          </p:cNvPr>
          <p:cNvPicPr>
            <a:picLocks noChangeAspect="1"/>
          </p:cNvPicPr>
          <p:nvPr/>
        </p:nvPicPr>
        <p:blipFill>
          <a:blip r:embed="rId5"/>
          <a:stretch>
            <a:fillRect/>
          </a:stretch>
        </p:blipFill>
        <p:spPr>
          <a:xfrm rot="5400000">
            <a:off x="5627414" y="2053264"/>
            <a:ext cx="265642" cy="179228"/>
          </a:xfrm>
          <a:prstGeom prst="rect">
            <a:avLst/>
          </a:prstGeom>
        </p:spPr>
      </p:pic>
      <p:pic>
        <p:nvPicPr>
          <p:cNvPr id="88" name="Picture 87">
            <a:extLst>
              <a:ext uri="{FF2B5EF4-FFF2-40B4-BE49-F238E27FC236}">
                <a16:creationId xmlns:a16="http://schemas.microsoft.com/office/drawing/2014/main" xmlns="" id="{136C69F4-0CF6-93D7-868D-4A4B3C6CF03E}"/>
              </a:ext>
            </a:extLst>
          </p:cNvPr>
          <p:cNvPicPr>
            <a:picLocks noChangeAspect="1"/>
          </p:cNvPicPr>
          <p:nvPr/>
        </p:nvPicPr>
        <p:blipFill>
          <a:blip r:embed="rId4"/>
          <a:stretch>
            <a:fillRect/>
          </a:stretch>
        </p:blipFill>
        <p:spPr>
          <a:xfrm>
            <a:off x="8272661" y="649464"/>
            <a:ext cx="572914" cy="511050"/>
          </a:xfrm>
          <a:prstGeom prst="rect">
            <a:avLst/>
          </a:prstGeom>
        </p:spPr>
      </p:pic>
      <p:sp>
        <p:nvSpPr>
          <p:cNvPr id="89" name="Rectangle 88">
            <a:extLst>
              <a:ext uri="{FF2B5EF4-FFF2-40B4-BE49-F238E27FC236}">
                <a16:creationId xmlns:a16="http://schemas.microsoft.com/office/drawing/2014/main" xmlns="" id="{A92CC192-758D-B153-F302-3B8031B8AC2F}"/>
              </a:ext>
            </a:extLst>
          </p:cNvPr>
          <p:cNvSpPr/>
          <p:nvPr/>
        </p:nvSpPr>
        <p:spPr>
          <a:xfrm>
            <a:off x="6858346" y="619656"/>
            <a:ext cx="1341877" cy="55540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Pair #2 and #3 via</a:t>
            </a:r>
          </a:p>
          <a:p>
            <a:pPr algn="ctr"/>
            <a:r>
              <a:rPr lang="en-US" sz="1100" dirty="0">
                <a:solidFill>
                  <a:schemeClr val="tx1"/>
                </a:solidFill>
              </a:rPr>
              <a:t>RJ-45 Terminals</a:t>
            </a:r>
            <a:endParaRPr lang="en-US" sz="1100" b="1" dirty="0">
              <a:solidFill>
                <a:schemeClr val="tx1"/>
              </a:solidFill>
            </a:endParaRPr>
          </a:p>
        </p:txBody>
      </p:sp>
      <p:grpSp>
        <p:nvGrpSpPr>
          <p:cNvPr id="94" name="Group 93">
            <a:extLst>
              <a:ext uri="{FF2B5EF4-FFF2-40B4-BE49-F238E27FC236}">
                <a16:creationId xmlns:a16="http://schemas.microsoft.com/office/drawing/2014/main" xmlns="" id="{CCD4CB48-2EBD-B80D-9709-E0E54FAD9066}"/>
              </a:ext>
            </a:extLst>
          </p:cNvPr>
          <p:cNvGrpSpPr/>
          <p:nvPr/>
        </p:nvGrpSpPr>
        <p:grpSpPr>
          <a:xfrm>
            <a:off x="1725458" y="5412254"/>
            <a:ext cx="3573469" cy="677979"/>
            <a:chOff x="1698973" y="4337484"/>
            <a:chExt cx="3573469" cy="677979"/>
          </a:xfrm>
        </p:grpSpPr>
        <p:sp>
          <p:nvSpPr>
            <p:cNvPr id="95" name="TextBox 94">
              <a:extLst>
                <a:ext uri="{FF2B5EF4-FFF2-40B4-BE49-F238E27FC236}">
                  <a16:creationId xmlns:a16="http://schemas.microsoft.com/office/drawing/2014/main" xmlns="" id="{5BE9FD90-97CB-E7A1-F081-8CABDF35C51F}"/>
                </a:ext>
              </a:extLst>
            </p:cNvPr>
            <p:cNvSpPr txBox="1"/>
            <p:nvPr/>
          </p:nvSpPr>
          <p:spPr>
            <a:xfrm>
              <a:off x="4694091" y="4337484"/>
              <a:ext cx="578351" cy="400110"/>
            </a:xfrm>
            <a:prstGeom prst="rect">
              <a:avLst/>
            </a:prstGeom>
            <a:noFill/>
          </p:spPr>
          <p:txBody>
            <a:bodyPr wrap="square" rtlCol="0">
              <a:spAutoFit/>
            </a:bodyPr>
            <a:lstStyle/>
            <a:p>
              <a:r>
                <a:rPr lang="en-US" sz="1000" dirty="0">
                  <a:solidFill>
                    <a:schemeClr val="bg1"/>
                  </a:solidFill>
                </a:rPr>
                <a:t>D0 D1</a:t>
              </a:r>
            </a:p>
            <a:p>
              <a:r>
                <a:rPr lang="en-US" sz="1000" dirty="0">
                  <a:solidFill>
                    <a:schemeClr val="bg1"/>
                  </a:solidFill>
                </a:rPr>
                <a:t>D2 D5</a:t>
              </a:r>
            </a:p>
          </p:txBody>
        </p:sp>
        <p:sp>
          <p:nvSpPr>
            <p:cNvPr id="96" name="Rectangle 95">
              <a:extLst>
                <a:ext uri="{FF2B5EF4-FFF2-40B4-BE49-F238E27FC236}">
                  <a16:creationId xmlns:a16="http://schemas.microsoft.com/office/drawing/2014/main" xmlns="" id="{E851203B-9AD5-17D6-9598-DB401B66B07F}"/>
                </a:ext>
              </a:extLst>
            </p:cNvPr>
            <p:cNvSpPr/>
            <p:nvPr/>
          </p:nvSpPr>
          <p:spPr>
            <a:xfrm>
              <a:off x="3348085" y="4504413"/>
              <a:ext cx="1326181" cy="215661"/>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CAN</a:t>
              </a:r>
              <a:endParaRPr lang="en-US" sz="1100" b="1" dirty="0">
                <a:solidFill>
                  <a:srgbClr val="FFFF00"/>
                </a:solidFill>
              </a:endParaRPr>
            </a:p>
          </p:txBody>
        </p:sp>
        <p:sp>
          <p:nvSpPr>
            <p:cNvPr id="98" name="Rectangle 97">
              <a:extLst>
                <a:ext uri="{FF2B5EF4-FFF2-40B4-BE49-F238E27FC236}">
                  <a16:creationId xmlns:a16="http://schemas.microsoft.com/office/drawing/2014/main" xmlns="" id="{7129DA4B-387F-8722-A022-049A982B13FD}"/>
                </a:ext>
              </a:extLst>
            </p:cNvPr>
            <p:cNvSpPr/>
            <p:nvPr/>
          </p:nvSpPr>
          <p:spPr>
            <a:xfrm>
              <a:off x="2273760" y="4507253"/>
              <a:ext cx="1085882" cy="3511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Pair #4 via</a:t>
              </a:r>
            </a:p>
            <a:p>
              <a:pPr algn="ctr"/>
              <a:r>
                <a:rPr lang="en-US" sz="1100" dirty="0">
                  <a:solidFill>
                    <a:schemeClr val="bg1"/>
                  </a:solidFill>
                </a:rPr>
                <a:t>RJ-45 Terminals</a:t>
              </a:r>
              <a:endParaRPr lang="en-US" sz="1100" b="1" dirty="0">
                <a:solidFill>
                  <a:schemeClr val="bg1"/>
                </a:solidFill>
              </a:endParaRPr>
            </a:p>
          </p:txBody>
        </p:sp>
        <p:pic>
          <p:nvPicPr>
            <p:cNvPr id="100" name="Picture 99">
              <a:extLst>
                <a:ext uri="{FF2B5EF4-FFF2-40B4-BE49-F238E27FC236}">
                  <a16:creationId xmlns:a16="http://schemas.microsoft.com/office/drawing/2014/main" xmlns="" id="{EC0A32D9-0FDB-3B46-CBEF-24FD762DFCE4}"/>
                </a:ext>
              </a:extLst>
            </p:cNvPr>
            <p:cNvPicPr>
              <a:picLocks noChangeAspect="1"/>
            </p:cNvPicPr>
            <p:nvPr/>
          </p:nvPicPr>
          <p:blipFill>
            <a:blip r:embed="rId4"/>
            <a:stretch>
              <a:fillRect/>
            </a:stretch>
          </p:blipFill>
          <p:spPr>
            <a:xfrm>
              <a:off x="1698973" y="4504413"/>
              <a:ext cx="572914" cy="511050"/>
            </a:xfrm>
            <a:prstGeom prst="rect">
              <a:avLst/>
            </a:prstGeom>
          </p:spPr>
        </p:pic>
      </p:grpSp>
      <p:sp>
        <p:nvSpPr>
          <p:cNvPr id="103" name="TextBox 102">
            <a:extLst>
              <a:ext uri="{FF2B5EF4-FFF2-40B4-BE49-F238E27FC236}">
                <a16:creationId xmlns:a16="http://schemas.microsoft.com/office/drawing/2014/main" xmlns="" id="{752A11BA-3FCB-A7B9-0084-BDC0F3236930}"/>
              </a:ext>
            </a:extLst>
          </p:cNvPr>
          <p:cNvSpPr txBox="1"/>
          <p:nvPr/>
        </p:nvSpPr>
        <p:spPr>
          <a:xfrm>
            <a:off x="3897166" y="5852355"/>
            <a:ext cx="1018326" cy="369332"/>
          </a:xfrm>
          <a:prstGeom prst="rect">
            <a:avLst/>
          </a:prstGeom>
          <a:noFill/>
        </p:spPr>
        <p:txBody>
          <a:bodyPr wrap="square" rtlCol="0">
            <a:spAutoFit/>
          </a:bodyPr>
          <a:lstStyle/>
          <a:p>
            <a:r>
              <a:rPr lang="en-US" sz="900" dirty="0"/>
              <a:t>CAN is not used on MaxDuino</a:t>
            </a:r>
          </a:p>
        </p:txBody>
      </p:sp>
      <p:graphicFrame>
        <p:nvGraphicFramePr>
          <p:cNvPr id="105" name="Table 104">
            <a:extLst>
              <a:ext uri="{FF2B5EF4-FFF2-40B4-BE49-F238E27FC236}">
                <a16:creationId xmlns:a16="http://schemas.microsoft.com/office/drawing/2014/main" xmlns="" id="{97C1FEE8-BF28-07C9-CD28-2974C829E8C3}"/>
              </a:ext>
            </a:extLst>
          </p:cNvPr>
          <p:cNvGraphicFramePr>
            <a:graphicFrameLocks noGrp="1"/>
          </p:cNvGraphicFramePr>
          <p:nvPr/>
        </p:nvGraphicFramePr>
        <p:xfrm>
          <a:off x="11119177" y="947172"/>
          <a:ext cx="795838" cy="1341120"/>
        </p:xfrm>
        <a:graphic>
          <a:graphicData uri="http://schemas.openxmlformats.org/drawingml/2006/table">
            <a:tbl>
              <a:tblPr/>
              <a:tblGrid>
                <a:gridCol w="795838">
                  <a:extLst>
                    <a:ext uri="{9D8B030D-6E8A-4147-A177-3AD203B41FA5}">
                      <a16:colId xmlns:a16="http://schemas.microsoft.com/office/drawing/2014/main" xmlns="" val="2258223902"/>
                    </a:ext>
                  </a:extLst>
                </a:gridCol>
              </a:tblGrid>
              <a:tr h="167150">
                <a:tc>
                  <a:txBody>
                    <a:bodyPr/>
                    <a:lstStyle/>
                    <a:p>
                      <a:pPr algn="l" fontAlgn="b"/>
                      <a:r>
                        <a:rPr lang="en-US" sz="1100" b="0" i="0" u="none" strike="noStrike" dirty="0">
                          <a:solidFill>
                            <a:srgbClr val="000000"/>
                          </a:solidFill>
                          <a:effectLst/>
                          <a:latin typeface="Calibri" panose="020F0502020204030204" pitchFamily="34" charset="0"/>
                        </a:rPr>
                        <a:t>Power +</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4189944404"/>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905861776"/>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1544966117"/>
                  </a:ext>
                </a:extLst>
              </a:tr>
              <a:tr h="167150">
                <a:tc>
                  <a:txBody>
                    <a:bodyPr/>
                    <a:lstStyle/>
                    <a:p>
                      <a:pPr algn="l" fontAlgn="b"/>
                      <a:r>
                        <a:rPr lang="en-US" sz="1100" b="0" i="0" u="none" strike="noStrike" dirty="0">
                          <a:solidFill>
                            <a:srgbClr val="000000"/>
                          </a:solidFill>
                          <a:effectLst/>
                          <a:latin typeface="Calibri" panose="020F0502020204030204" pitchFamily="34" charset="0"/>
                        </a:rPr>
                        <a:t>RS485 A</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3243143044"/>
                  </a:ext>
                </a:extLst>
              </a:tr>
              <a:tr h="167150">
                <a:tc>
                  <a:txBody>
                    <a:bodyPr/>
                    <a:lstStyle/>
                    <a:p>
                      <a:pPr algn="l" fontAlgn="b"/>
                      <a:r>
                        <a:rPr lang="en-US" sz="1100" b="0" i="0" u="none" strike="noStrike" dirty="0">
                          <a:solidFill>
                            <a:srgbClr val="000000"/>
                          </a:solidFill>
                          <a:effectLst/>
                          <a:latin typeface="Calibri" panose="020F0502020204030204" pitchFamily="34" charset="0"/>
                        </a:rPr>
                        <a:t>RS485 B</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1476935671"/>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2728900243"/>
                  </a:ext>
                </a:extLst>
              </a:tr>
              <a:tr h="167150">
                <a:tc>
                  <a:txBody>
                    <a:bodyPr/>
                    <a:lstStyle/>
                    <a:p>
                      <a:pPr algn="l" fontAlgn="b"/>
                      <a:r>
                        <a:rPr lang="en-US" sz="1100" b="0" i="0" u="none" strike="noStrike" dirty="0">
                          <a:solidFill>
                            <a:srgbClr val="000000"/>
                          </a:solidFill>
                          <a:effectLst/>
                          <a:latin typeface="Calibri" panose="020F0502020204030204" pitchFamily="34" charset="0"/>
                        </a:rPr>
                        <a:t>CAN H</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2231094278"/>
                  </a:ext>
                </a:extLst>
              </a:tr>
              <a:tr h="167150">
                <a:tc>
                  <a:txBody>
                    <a:bodyPr/>
                    <a:lstStyle/>
                    <a:p>
                      <a:pPr algn="l" fontAlgn="b"/>
                      <a:r>
                        <a:rPr lang="en-US" sz="1100" b="0" i="0" u="none" strike="noStrike" dirty="0">
                          <a:solidFill>
                            <a:srgbClr val="000000"/>
                          </a:solidFill>
                          <a:effectLst/>
                          <a:latin typeface="Calibri" panose="020F0502020204030204" pitchFamily="34" charset="0"/>
                        </a:rPr>
                        <a:t>CAN L</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3361025512"/>
                  </a:ext>
                </a:extLst>
              </a:tr>
            </a:tbl>
          </a:graphicData>
        </a:graphic>
      </p:graphicFrame>
      <p:sp>
        <p:nvSpPr>
          <p:cNvPr id="107" name="&quot;Not Allowed&quot; Symbol 106">
            <a:extLst>
              <a:ext uri="{FF2B5EF4-FFF2-40B4-BE49-F238E27FC236}">
                <a16:creationId xmlns:a16="http://schemas.microsoft.com/office/drawing/2014/main" xmlns="" id="{5D80C241-0860-D1C1-1C67-A706C517A725}"/>
              </a:ext>
            </a:extLst>
          </p:cNvPr>
          <p:cNvSpPr/>
          <p:nvPr/>
        </p:nvSpPr>
        <p:spPr>
          <a:xfrm>
            <a:off x="4739985" y="5548081"/>
            <a:ext cx="250631" cy="284279"/>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xmlns="" id="{5454EBC8-ABD0-BB35-F8FD-1DF630E3D0A4}"/>
              </a:ext>
            </a:extLst>
          </p:cNvPr>
          <p:cNvSpPr/>
          <p:nvPr/>
        </p:nvSpPr>
        <p:spPr>
          <a:xfrm>
            <a:off x="5193865" y="2756533"/>
            <a:ext cx="1153065" cy="215661"/>
          </a:xfrm>
          <a:prstGeom prst="rect">
            <a:avLst/>
          </a:prstGeom>
          <a:solidFill>
            <a:srgbClr val="F43A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Regulated 3.3 VDC</a:t>
            </a:r>
          </a:p>
        </p:txBody>
      </p:sp>
      <p:sp>
        <p:nvSpPr>
          <p:cNvPr id="4" name="Rectangle 3">
            <a:extLst>
              <a:ext uri="{FF2B5EF4-FFF2-40B4-BE49-F238E27FC236}">
                <a16:creationId xmlns:a16="http://schemas.microsoft.com/office/drawing/2014/main" xmlns="" id="{92039D6B-5302-F9FA-7FD4-7E66AFD422C0}"/>
              </a:ext>
            </a:extLst>
          </p:cNvPr>
          <p:cNvSpPr/>
          <p:nvPr/>
        </p:nvSpPr>
        <p:spPr>
          <a:xfrm rot="19120861">
            <a:off x="3032358" y="2167607"/>
            <a:ext cx="5159035" cy="2308324"/>
          </a:xfrm>
          <a:prstGeom prst="rect">
            <a:avLst/>
          </a:prstGeom>
          <a:solidFill>
            <a:srgbClr val="FFFFCC"/>
          </a:solidFill>
        </p:spPr>
        <p:txBody>
          <a:bodyPr wrap="square" lIns="91440" tIns="45720" rIns="91440" bIns="45720">
            <a:spAutoFit/>
          </a:bodyPr>
          <a:lstStyle/>
          <a:p>
            <a:r>
              <a:rPr lang="en-US" sz="3600" b="1" cap="none" spc="0" dirty="0">
                <a:ln w="22225">
                  <a:solidFill>
                    <a:srgbClr val="002060"/>
                  </a:solidFill>
                  <a:prstDash val="solid"/>
                </a:ln>
                <a:solidFill>
                  <a:srgbClr val="C00000"/>
                </a:solidFill>
                <a:effectLst/>
              </a:rPr>
              <a:t>Future Plans</a:t>
            </a:r>
          </a:p>
          <a:p>
            <a:r>
              <a:rPr lang="en-US" sz="3600" b="1" cap="none" spc="0" dirty="0">
                <a:ln w="22225">
                  <a:solidFill>
                    <a:srgbClr val="002060"/>
                  </a:solidFill>
                  <a:prstDash val="solid"/>
                </a:ln>
                <a:solidFill>
                  <a:srgbClr val="C00000"/>
                </a:solidFill>
                <a:effectLst/>
              </a:rPr>
              <a:t>Investigate:</a:t>
            </a:r>
            <a:endParaRPr lang="en-US" sz="3600" b="1" dirty="0">
              <a:ln w="22225">
                <a:solidFill>
                  <a:srgbClr val="002060"/>
                </a:solidFill>
                <a:prstDash val="solid"/>
              </a:ln>
              <a:solidFill>
                <a:srgbClr val="C00000"/>
              </a:solidFill>
            </a:endParaRPr>
          </a:p>
          <a:p>
            <a:r>
              <a:rPr lang="en-US" sz="3600" b="1" dirty="0">
                <a:ln w="22225">
                  <a:solidFill>
                    <a:srgbClr val="002060"/>
                  </a:solidFill>
                  <a:prstDash val="solid"/>
                </a:ln>
                <a:solidFill>
                  <a:srgbClr val="C00000"/>
                </a:solidFill>
              </a:rPr>
              <a:t>3V3 for MAX485</a:t>
            </a:r>
          </a:p>
          <a:p>
            <a:r>
              <a:rPr lang="en-US" sz="3600" b="1" cap="none" spc="0" dirty="0">
                <a:ln w="22225">
                  <a:solidFill>
                    <a:srgbClr val="002060"/>
                  </a:solidFill>
                  <a:prstDash val="solid"/>
                </a:ln>
                <a:solidFill>
                  <a:srgbClr val="C00000"/>
                </a:solidFill>
                <a:effectLst/>
              </a:rPr>
              <a:t>3V3 for I2C &amp; DCC</a:t>
            </a:r>
          </a:p>
        </p:txBody>
      </p:sp>
    </p:spTree>
    <p:extLst>
      <p:ext uri="{BB962C8B-B14F-4D97-AF65-F5344CB8AC3E}">
        <p14:creationId xmlns:p14="http://schemas.microsoft.com/office/powerpoint/2010/main" val="13408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par>
                                <p:cTn id="21" presetID="10"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622167-B5BC-DC7C-9813-0CFCF0DB7704}"/>
              </a:ext>
            </a:extLst>
          </p:cNvPr>
          <p:cNvSpPr>
            <a:spLocks noGrp="1"/>
          </p:cNvSpPr>
          <p:nvPr>
            <p:ph type="title"/>
          </p:nvPr>
        </p:nvSpPr>
        <p:spPr>
          <a:xfrm>
            <a:off x="474452" y="179054"/>
            <a:ext cx="6012611" cy="480264"/>
          </a:xfrm>
        </p:spPr>
        <p:txBody>
          <a:bodyPr>
            <a:normAutofit fontScale="90000"/>
          </a:bodyPr>
          <a:lstStyle/>
          <a:p>
            <a:r>
              <a:rPr lang="en-US" dirty="0"/>
              <a:t>MaxDuino Summary</a:t>
            </a:r>
          </a:p>
        </p:txBody>
      </p:sp>
      <p:sp>
        <p:nvSpPr>
          <p:cNvPr id="3" name="TextBox 2">
            <a:extLst>
              <a:ext uri="{FF2B5EF4-FFF2-40B4-BE49-F238E27FC236}">
                <a16:creationId xmlns:a16="http://schemas.microsoft.com/office/drawing/2014/main" xmlns="" id="{82D9C8B4-E33B-0657-0CB6-993925F8D084}"/>
              </a:ext>
            </a:extLst>
          </p:cNvPr>
          <p:cNvSpPr txBox="1"/>
          <p:nvPr/>
        </p:nvSpPr>
        <p:spPr>
          <a:xfrm>
            <a:off x="452392" y="1066599"/>
            <a:ext cx="11287215" cy="5355312"/>
          </a:xfrm>
          <a:prstGeom prst="rect">
            <a:avLst/>
          </a:prstGeom>
          <a:noFill/>
        </p:spPr>
        <p:txBody>
          <a:bodyPr wrap="square" rtlCol="0">
            <a:spAutoFit/>
          </a:bodyPr>
          <a:lstStyle/>
          <a:p>
            <a:r>
              <a:rPr lang="en-US" dirty="0"/>
              <a:t>MaxDuino is a carrier board for an Arduino Nano.</a:t>
            </a:r>
          </a:p>
          <a:p>
            <a:r>
              <a:rPr lang="en-US" dirty="0"/>
              <a:t>Components on the carrier board add significant functionality to the basic NANO</a:t>
            </a:r>
          </a:p>
          <a:p>
            <a:pPr marL="285750" indent="-285750">
              <a:buFont typeface="Arial" panose="020B0604020202020204" pitchFamily="34" charset="0"/>
              <a:buChar char="•"/>
            </a:pPr>
            <a:r>
              <a:rPr lang="en-US" dirty="0"/>
              <a:t>Versatile power supply</a:t>
            </a:r>
          </a:p>
          <a:p>
            <a:pPr marL="285750" indent="-285750">
              <a:buFont typeface="Arial" panose="020B0604020202020204" pitchFamily="34" charset="0"/>
              <a:buChar char="•"/>
            </a:pPr>
            <a:r>
              <a:rPr lang="en-US" dirty="0"/>
              <a:t>3 pin I/O headers</a:t>
            </a:r>
          </a:p>
          <a:p>
            <a:pPr marL="285750" indent="-285750">
              <a:buFont typeface="Arial" panose="020B0604020202020204" pitchFamily="34" charset="0"/>
              <a:buChar char="•"/>
            </a:pPr>
            <a:r>
              <a:rPr lang="en-US" dirty="0"/>
              <a:t>I2C header</a:t>
            </a:r>
          </a:p>
          <a:p>
            <a:pPr marL="285750" indent="-285750">
              <a:buFont typeface="Arial" panose="020B0604020202020204" pitchFamily="34" charset="0"/>
              <a:buChar char="•"/>
            </a:pPr>
            <a:r>
              <a:rPr lang="en-US" dirty="0"/>
              <a:t>DCC decoding</a:t>
            </a:r>
          </a:p>
          <a:p>
            <a:pPr marL="285750" indent="-285750">
              <a:buFont typeface="Arial" panose="020B0604020202020204" pitchFamily="34" charset="0"/>
              <a:buChar char="•"/>
            </a:pPr>
            <a:r>
              <a:rPr lang="en-US" dirty="0"/>
              <a:t>MP3 sound player</a:t>
            </a:r>
          </a:p>
          <a:p>
            <a:pPr marL="285750" indent="-285750">
              <a:buFont typeface="Arial" panose="020B0604020202020204" pitchFamily="34" charset="0"/>
              <a:buChar char="•"/>
            </a:pPr>
            <a:r>
              <a:rPr lang="en-US" dirty="0"/>
              <a:t>RS485 communications</a:t>
            </a:r>
          </a:p>
          <a:p>
            <a:pPr marL="285750" indent="-285750">
              <a:buFont typeface="Arial" panose="020B0604020202020204" pitchFamily="34" charset="0"/>
              <a:buChar char="•"/>
            </a:pPr>
            <a:r>
              <a:rPr lang="en-US" dirty="0"/>
              <a:t>NeoPixel (smart LED)</a:t>
            </a:r>
          </a:p>
          <a:p>
            <a:endParaRPr lang="en-US" dirty="0"/>
          </a:p>
          <a:p>
            <a:r>
              <a:rPr lang="en-US" b="1" dirty="0"/>
              <a:t>Version </a:t>
            </a:r>
            <a:r>
              <a:rPr lang="en-US" b="1" dirty="0" smtClean="0"/>
              <a:t>1.6 </a:t>
            </a:r>
            <a:r>
              <a:rPr lang="en-US" dirty="0" smtClean="0"/>
              <a:t>Fixes spacing for heatsink on Voltage Regulator. Improves stencil markings. Brings MP3 player preamp signals out to a header where they may be used with external amplification if desired.</a:t>
            </a:r>
            <a:endParaRPr lang="en-US" dirty="0"/>
          </a:p>
          <a:p>
            <a:endParaRPr lang="en-US" dirty="0"/>
          </a:p>
          <a:p>
            <a:r>
              <a:rPr lang="en-US" dirty="0"/>
              <a:t>For full version history see the </a:t>
            </a:r>
            <a:r>
              <a:rPr lang="en-US" dirty="0">
                <a:hlinkClick r:id="rId3" action="ppaction://hlinksldjump"/>
              </a:rPr>
              <a:t>Management of Change pages</a:t>
            </a:r>
            <a:r>
              <a:rPr lang="en-US" dirty="0"/>
              <a:t>.</a:t>
            </a:r>
          </a:p>
          <a:p>
            <a:endParaRPr lang="en-US" dirty="0"/>
          </a:p>
          <a:p>
            <a:r>
              <a:rPr lang="en-US" dirty="0"/>
              <a:t>** Be Aware ** </a:t>
            </a:r>
          </a:p>
          <a:p>
            <a:r>
              <a:rPr lang="en-US" dirty="0"/>
              <a:t>As with any Arduino project be careful you do not set up an inadvertent ground loop. For example a USB cable plugged into an Arduino and a second USB cable plugged into a Arduino based DCC controller. When the DCC power is used to power the MaxDuino a ground loop is possible. (The use of one or more  USB isolators is recommended) </a:t>
            </a:r>
          </a:p>
        </p:txBody>
      </p:sp>
    </p:spTree>
    <p:extLst>
      <p:ext uri="{BB962C8B-B14F-4D97-AF65-F5344CB8AC3E}">
        <p14:creationId xmlns:p14="http://schemas.microsoft.com/office/powerpoint/2010/main" val="295440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xmlns="" id="{40FBA85F-34A7-BCEA-E798-06AD7FB79D07}"/>
              </a:ext>
            </a:extLst>
          </p:cNvPr>
          <p:cNvPicPr>
            <a:picLocks noChangeAspect="1"/>
          </p:cNvPicPr>
          <p:nvPr/>
        </p:nvPicPr>
        <p:blipFill>
          <a:blip r:embed="rId2"/>
          <a:stretch>
            <a:fillRect/>
          </a:stretch>
        </p:blipFill>
        <p:spPr>
          <a:xfrm>
            <a:off x="9589949" y="211634"/>
            <a:ext cx="2476500" cy="2186540"/>
          </a:xfrm>
          <a:prstGeom prst="rect">
            <a:avLst/>
          </a:prstGeom>
        </p:spPr>
      </p:pic>
      <p:sp>
        <p:nvSpPr>
          <p:cNvPr id="91" name="Rectangle 90">
            <a:extLst>
              <a:ext uri="{FF2B5EF4-FFF2-40B4-BE49-F238E27FC236}">
                <a16:creationId xmlns:a16="http://schemas.microsoft.com/office/drawing/2014/main" xmlns="" id="{9BBFF74B-C886-7FD5-645A-27D93F4E433D}"/>
              </a:ext>
            </a:extLst>
          </p:cNvPr>
          <p:cNvSpPr/>
          <p:nvPr/>
        </p:nvSpPr>
        <p:spPr>
          <a:xfrm>
            <a:off x="5231619" y="1986714"/>
            <a:ext cx="1115854" cy="28582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3x Diode Drop</a:t>
            </a:r>
          </a:p>
        </p:txBody>
      </p:sp>
      <p:sp>
        <p:nvSpPr>
          <p:cNvPr id="7" name="Rectangle 6">
            <a:extLst>
              <a:ext uri="{FF2B5EF4-FFF2-40B4-BE49-F238E27FC236}">
                <a16:creationId xmlns:a16="http://schemas.microsoft.com/office/drawing/2014/main" xmlns="" id="{9C71D33A-75C9-8175-013D-B932D7BBFA6E}"/>
              </a:ext>
            </a:extLst>
          </p:cNvPr>
          <p:cNvSpPr/>
          <p:nvPr/>
        </p:nvSpPr>
        <p:spPr>
          <a:xfrm>
            <a:off x="5185575" y="3455237"/>
            <a:ext cx="1153066" cy="2928309"/>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Arduino NANO</a:t>
            </a:r>
          </a:p>
        </p:txBody>
      </p:sp>
      <p:sp>
        <p:nvSpPr>
          <p:cNvPr id="8" name="TextBox 7">
            <a:extLst>
              <a:ext uri="{FF2B5EF4-FFF2-40B4-BE49-F238E27FC236}">
                <a16:creationId xmlns:a16="http://schemas.microsoft.com/office/drawing/2014/main" xmlns="" id="{2D7B285F-5640-FB8A-0819-EADAFB314B17}"/>
              </a:ext>
            </a:extLst>
          </p:cNvPr>
          <p:cNvSpPr txBox="1"/>
          <p:nvPr/>
        </p:nvSpPr>
        <p:spPr>
          <a:xfrm>
            <a:off x="6322901" y="3570140"/>
            <a:ext cx="370164" cy="230832"/>
          </a:xfrm>
          <a:prstGeom prst="rect">
            <a:avLst/>
          </a:prstGeom>
          <a:noFill/>
        </p:spPr>
        <p:txBody>
          <a:bodyPr wrap="square" rtlCol="0">
            <a:spAutoFit/>
          </a:bodyPr>
          <a:lstStyle/>
          <a:p>
            <a:r>
              <a:rPr lang="en-US" sz="900" dirty="0">
                <a:solidFill>
                  <a:schemeClr val="bg1"/>
                </a:solidFill>
              </a:rPr>
              <a:t>Vin</a:t>
            </a:r>
          </a:p>
        </p:txBody>
      </p:sp>
      <p:grpSp>
        <p:nvGrpSpPr>
          <p:cNvPr id="9" name="Group 8">
            <a:extLst>
              <a:ext uri="{FF2B5EF4-FFF2-40B4-BE49-F238E27FC236}">
                <a16:creationId xmlns:a16="http://schemas.microsoft.com/office/drawing/2014/main" xmlns="" id="{4DD18B51-4B7B-F69B-8B63-11CF6B275583}"/>
              </a:ext>
            </a:extLst>
          </p:cNvPr>
          <p:cNvGrpSpPr/>
          <p:nvPr/>
        </p:nvGrpSpPr>
        <p:grpSpPr>
          <a:xfrm>
            <a:off x="6334063" y="4361084"/>
            <a:ext cx="1836253" cy="469233"/>
            <a:chOff x="6305488" y="3770534"/>
            <a:chExt cx="1836253" cy="469233"/>
          </a:xfrm>
        </p:grpSpPr>
        <p:grpSp>
          <p:nvGrpSpPr>
            <p:cNvPr id="10" name="Group 9">
              <a:extLst>
                <a:ext uri="{FF2B5EF4-FFF2-40B4-BE49-F238E27FC236}">
                  <a16:creationId xmlns:a16="http://schemas.microsoft.com/office/drawing/2014/main" xmlns="" id="{87FEFCCE-DE32-AEEC-21AA-0025BDEB580D}"/>
                </a:ext>
              </a:extLst>
            </p:cNvPr>
            <p:cNvGrpSpPr/>
            <p:nvPr/>
          </p:nvGrpSpPr>
          <p:grpSpPr>
            <a:xfrm>
              <a:off x="6305488" y="4024106"/>
              <a:ext cx="1836253" cy="215661"/>
              <a:chOff x="5108013" y="4227186"/>
              <a:chExt cx="1836253" cy="215661"/>
            </a:xfrm>
          </p:grpSpPr>
          <p:sp>
            <p:nvSpPr>
              <p:cNvPr id="14" name="Rectangle 13">
                <a:extLst>
                  <a:ext uri="{FF2B5EF4-FFF2-40B4-BE49-F238E27FC236}">
                    <a16:creationId xmlns:a16="http://schemas.microsoft.com/office/drawing/2014/main" xmlns="" id="{687CEA75-425F-8AD0-8399-1C99AA5D49CB}"/>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 </a:t>
                </a:r>
                <a:r>
                  <a:rPr lang="en-US" sz="900" b="1" dirty="0">
                    <a:solidFill>
                      <a:schemeClr val="bg1"/>
                    </a:solidFill>
                  </a:rPr>
                  <a:t>NeoPixel</a:t>
                </a:r>
              </a:p>
            </p:txBody>
          </p:sp>
          <p:cxnSp>
            <p:nvCxnSpPr>
              <p:cNvPr id="15" name="Straight Arrow Connector 14">
                <a:extLst>
                  <a:ext uri="{FF2B5EF4-FFF2-40B4-BE49-F238E27FC236}">
                    <a16:creationId xmlns:a16="http://schemas.microsoft.com/office/drawing/2014/main" xmlns="" id="{D69FFC0C-A18F-AAC4-884F-15FE08844403}"/>
                  </a:ext>
                </a:extLst>
              </p:cNvPr>
              <p:cNvCxnSpPr>
                <a:cxnSpLocks/>
                <a:endCxn id="14" idx="1"/>
              </p:cNvCxnSpPr>
              <p:nvPr/>
            </p:nvCxnSpPr>
            <p:spPr>
              <a:xfrm flipV="1">
                <a:off x="5108013" y="4335017"/>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xmlns="" id="{D08524AF-652B-8FF0-E81B-1C87D0CDC305}"/>
                </a:ext>
              </a:extLst>
            </p:cNvPr>
            <p:cNvGrpSpPr/>
            <p:nvPr/>
          </p:nvGrpSpPr>
          <p:grpSpPr>
            <a:xfrm>
              <a:off x="7124329" y="3770534"/>
              <a:ext cx="575547" cy="256763"/>
              <a:chOff x="1822658" y="3367419"/>
              <a:chExt cx="575547" cy="256763"/>
            </a:xfrm>
          </p:grpSpPr>
          <p:cxnSp>
            <p:nvCxnSpPr>
              <p:cNvPr id="12" name="Straight Arrow Connector 11">
                <a:extLst>
                  <a:ext uri="{FF2B5EF4-FFF2-40B4-BE49-F238E27FC236}">
                    <a16:creationId xmlns:a16="http://schemas.microsoft.com/office/drawing/2014/main" xmlns="" id="{3087CF91-05E1-6F1B-90C0-BFD141DB9A8E}"/>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CF07B9D3-BFB8-2381-DCAD-8A1E436C762D}"/>
                  </a:ext>
                </a:extLst>
              </p:cNvPr>
              <p:cNvSpPr txBox="1"/>
              <p:nvPr/>
            </p:nvSpPr>
            <p:spPr>
              <a:xfrm>
                <a:off x="1822658" y="3367419"/>
                <a:ext cx="575547" cy="230832"/>
              </a:xfrm>
              <a:prstGeom prst="rect">
                <a:avLst/>
              </a:prstGeom>
              <a:noFill/>
            </p:spPr>
            <p:txBody>
              <a:bodyPr wrap="square" rtlCol="0">
                <a:spAutoFit/>
              </a:bodyPr>
              <a:lstStyle>
                <a:defPPr>
                  <a:defRPr lang="en-US"/>
                </a:defPPr>
                <a:lvl1pPr>
                  <a:defRPr sz="900">
                    <a:solidFill>
                      <a:srgbClr val="FF0000"/>
                    </a:solidFill>
                  </a:defRPr>
                </a:lvl1pPr>
              </a:lstStyle>
              <a:p>
                <a:r>
                  <a:rPr lang="en-US" dirty="0"/>
                  <a:t>5V DC</a:t>
                </a:r>
              </a:p>
            </p:txBody>
          </p:sp>
        </p:grpSp>
      </p:grpSp>
      <p:grpSp>
        <p:nvGrpSpPr>
          <p:cNvPr id="16" name="Group 15">
            <a:extLst>
              <a:ext uri="{FF2B5EF4-FFF2-40B4-BE49-F238E27FC236}">
                <a16:creationId xmlns:a16="http://schemas.microsoft.com/office/drawing/2014/main" xmlns="" id="{5EFBA5E4-4039-AB3B-91ED-44037F3E2561}"/>
              </a:ext>
            </a:extLst>
          </p:cNvPr>
          <p:cNvGrpSpPr/>
          <p:nvPr/>
        </p:nvGrpSpPr>
        <p:grpSpPr>
          <a:xfrm>
            <a:off x="6328322" y="1829580"/>
            <a:ext cx="3667258" cy="2415163"/>
            <a:chOff x="6299747" y="1239030"/>
            <a:chExt cx="3667258" cy="2415163"/>
          </a:xfrm>
        </p:grpSpPr>
        <p:cxnSp>
          <p:nvCxnSpPr>
            <p:cNvPr id="17" name="Straight Arrow Connector 16">
              <a:extLst>
                <a:ext uri="{FF2B5EF4-FFF2-40B4-BE49-F238E27FC236}">
                  <a16:creationId xmlns:a16="http://schemas.microsoft.com/office/drawing/2014/main" xmlns="" id="{1088AE04-4670-8D86-0E0D-1376EC520840}"/>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xmlns="" id="{6177D981-2672-8834-CA59-4C6D1E443444}"/>
                </a:ext>
              </a:extLst>
            </p:cNvPr>
            <p:cNvGrpSpPr/>
            <p:nvPr/>
          </p:nvGrpSpPr>
          <p:grpSpPr>
            <a:xfrm>
              <a:off x="6299747" y="3429294"/>
              <a:ext cx="1836253" cy="215661"/>
              <a:chOff x="5110717" y="3802437"/>
              <a:chExt cx="1836253" cy="215661"/>
            </a:xfrm>
          </p:grpSpPr>
          <p:sp>
            <p:nvSpPr>
              <p:cNvPr id="24" name="Rectangle 23">
                <a:extLst>
                  <a:ext uri="{FF2B5EF4-FFF2-40B4-BE49-F238E27FC236}">
                    <a16:creationId xmlns:a16="http://schemas.microsoft.com/office/drawing/2014/main" xmlns="" id="{F637EFBB-A7CE-020F-73E1-811A79CF5CCB}"/>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 </a:t>
                </a:r>
                <a:r>
                  <a:rPr lang="en-US" sz="900" dirty="0">
                    <a:solidFill>
                      <a:srgbClr val="FFFF00"/>
                    </a:solidFill>
                  </a:rPr>
                  <a:t>DCC Opto-Isolator</a:t>
                </a:r>
              </a:p>
            </p:txBody>
          </p:sp>
          <p:cxnSp>
            <p:nvCxnSpPr>
              <p:cNvPr id="25" name="Straight Arrow Connector 24">
                <a:extLst>
                  <a:ext uri="{FF2B5EF4-FFF2-40B4-BE49-F238E27FC236}">
                    <a16:creationId xmlns:a16="http://schemas.microsoft.com/office/drawing/2014/main" xmlns="" id="{85B9F2CF-5CC2-99F8-40B3-95A214FEAEA6}"/>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xmlns="" id="{8FA078A6-C823-6FE3-E987-0BC75EDE513E}"/>
                </a:ext>
              </a:extLst>
            </p:cNvPr>
            <p:cNvGrpSpPr/>
            <p:nvPr/>
          </p:nvGrpSpPr>
          <p:grpSpPr>
            <a:xfrm>
              <a:off x="7145996" y="3169471"/>
              <a:ext cx="642260" cy="238985"/>
              <a:chOff x="1844325" y="3385197"/>
              <a:chExt cx="642260" cy="238985"/>
            </a:xfrm>
          </p:grpSpPr>
          <p:cxnSp>
            <p:nvCxnSpPr>
              <p:cNvPr id="22" name="Straight Arrow Connector 21">
                <a:extLst>
                  <a:ext uri="{FF2B5EF4-FFF2-40B4-BE49-F238E27FC236}">
                    <a16:creationId xmlns:a16="http://schemas.microsoft.com/office/drawing/2014/main" xmlns="" id="{F991571E-7D01-59C3-D3F8-5B48EDE1692B}"/>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2E81CCE8-8BC6-9828-7850-12F015B75379}"/>
                  </a:ext>
                </a:extLst>
              </p:cNvPr>
              <p:cNvSpPr txBox="1"/>
              <p:nvPr/>
            </p:nvSpPr>
            <p:spPr>
              <a:xfrm>
                <a:off x="1844325" y="3385197"/>
                <a:ext cx="642260" cy="230832"/>
              </a:xfrm>
              <a:prstGeom prst="rect">
                <a:avLst/>
              </a:prstGeom>
              <a:noFill/>
            </p:spPr>
            <p:txBody>
              <a:bodyPr wrap="square" rtlCol="0">
                <a:spAutoFit/>
              </a:bodyPr>
              <a:lstStyle/>
              <a:p>
                <a:r>
                  <a:rPr lang="en-US" sz="900" dirty="0">
                    <a:solidFill>
                      <a:srgbClr val="FF0000"/>
                    </a:solidFill>
                  </a:rPr>
                  <a:t>5V DC</a:t>
                </a:r>
              </a:p>
            </p:txBody>
          </p:sp>
        </p:grpSp>
        <p:sp>
          <p:nvSpPr>
            <p:cNvPr id="20" name="Rectangle 19">
              <a:extLst>
                <a:ext uri="{FF2B5EF4-FFF2-40B4-BE49-F238E27FC236}">
                  <a16:creationId xmlns:a16="http://schemas.microsoft.com/office/drawing/2014/main" xmlns="" id="{74049067-BD2C-8564-F3FE-EA2450D835B2}"/>
                </a:ext>
              </a:extLst>
            </p:cNvPr>
            <p:cNvSpPr/>
            <p:nvPr/>
          </p:nvSpPr>
          <p:spPr>
            <a:xfrm>
              <a:off x="8738378" y="3429294"/>
              <a:ext cx="1228627"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21" name="Straight Arrow Connector 20">
              <a:extLst>
                <a:ext uri="{FF2B5EF4-FFF2-40B4-BE49-F238E27FC236}">
                  <a16:creationId xmlns:a16="http://schemas.microsoft.com/office/drawing/2014/main" xmlns="" id="{A97D3294-C49F-5E54-2BC0-9CB00832DCCA}"/>
                </a:ext>
              </a:extLst>
            </p:cNvPr>
            <p:cNvCxnSpPr>
              <a:cxnSpLocks/>
              <a:stCxn id="20" idx="1"/>
              <a:endCxn id="24" idx="3"/>
            </p:cNvCxnSpPr>
            <p:nvPr/>
          </p:nvCxnSpPr>
          <p:spPr>
            <a:xfrm flipH="1" flipV="1">
              <a:off x="8136000" y="3537125"/>
              <a:ext cx="602378"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xmlns="" id="{CC025265-17F0-8D4A-E3B8-34DE6FD4C9EC}"/>
              </a:ext>
            </a:extLst>
          </p:cNvPr>
          <p:cNvGrpSpPr/>
          <p:nvPr/>
        </p:nvGrpSpPr>
        <p:grpSpPr>
          <a:xfrm>
            <a:off x="3324065" y="4508275"/>
            <a:ext cx="1879270" cy="584803"/>
            <a:chOff x="3296318" y="4227819"/>
            <a:chExt cx="1879270" cy="584803"/>
          </a:xfrm>
        </p:grpSpPr>
        <p:grpSp>
          <p:nvGrpSpPr>
            <p:cNvPr id="27" name="Group 26">
              <a:extLst>
                <a:ext uri="{FF2B5EF4-FFF2-40B4-BE49-F238E27FC236}">
                  <a16:creationId xmlns:a16="http://schemas.microsoft.com/office/drawing/2014/main" xmlns="" id="{0DF58D19-EDE0-3ECB-17F4-12068C66C98C}"/>
                </a:ext>
              </a:extLst>
            </p:cNvPr>
            <p:cNvGrpSpPr/>
            <p:nvPr/>
          </p:nvGrpSpPr>
          <p:grpSpPr>
            <a:xfrm>
              <a:off x="3345786" y="4596961"/>
              <a:ext cx="1829802" cy="215661"/>
              <a:chOff x="2127850" y="4226944"/>
              <a:chExt cx="1829802" cy="215661"/>
            </a:xfrm>
          </p:grpSpPr>
          <p:sp>
            <p:nvSpPr>
              <p:cNvPr id="31" name="Rectangle 30">
                <a:extLst>
                  <a:ext uri="{FF2B5EF4-FFF2-40B4-BE49-F238E27FC236}">
                    <a16:creationId xmlns:a16="http://schemas.microsoft.com/office/drawing/2014/main" xmlns="" id="{137AF2FE-A605-BC23-BF7B-85BF14D096E0}"/>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32" name="Straight Arrow Connector 31">
                <a:extLst>
                  <a:ext uri="{FF2B5EF4-FFF2-40B4-BE49-F238E27FC236}">
                    <a16:creationId xmlns:a16="http://schemas.microsoft.com/office/drawing/2014/main" xmlns="" id="{C721B123-54C6-4BB0-77C2-ACE2F72B496B}"/>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xmlns="" id="{699A6F23-4D6C-C1EC-6F2C-2E0FB2D81A90}"/>
                </a:ext>
              </a:extLst>
            </p:cNvPr>
            <p:cNvGrpSpPr/>
            <p:nvPr/>
          </p:nvGrpSpPr>
          <p:grpSpPr>
            <a:xfrm>
              <a:off x="3296318" y="4227819"/>
              <a:ext cx="601633" cy="393825"/>
              <a:chOff x="2110526" y="3230357"/>
              <a:chExt cx="601633" cy="393825"/>
            </a:xfrm>
          </p:grpSpPr>
          <p:cxnSp>
            <p:nvCxnSpPr>
              <p:cNvPr id="29" name="Straight Arrow Connector 28">
                <a:extLst>
                  <a:ext uri="{FF2B5EF4-FFF2-40B4-BE49-F238E27FC236}">
                    <a16:creationId xmlns:a16="http://schemas.microsoft.com/office/drawing/2014/main" xmlns="" id="{A3B753D4-652C-8F3B-427D-C17EA9D7A31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D8779FE3-E78E-C5D1-08E4-1A192EDF2DEE}"/>
                  </a:ext>
                </a:extLst>
              </p:cNvPr>
              <p:cNvSpPr txBox="1"/>
              <p:nvPr/>
            </p:nvSpPr>
            <p:spPr>
              <a:xfrm>
                <a:off x="2110526" y="3230357"/>
                <a:ext cx="601633" cy="230832"/>
              </a:xfrm>
              <a:prstGeom prst="rect">
                <a:avLst/>
              </a:prstGeom>
              <a:noFill/>
            </p:spPr>
            <p:txBody>
              <a:bodyPr wrap="square" rtlCol="0">
                <a:spAutoFit/>
              </a:bodyPr>
              <a:lstStyle/>
              <a:p>
                <a:r>
                  <a:rPr lang="en-US" sz="900" dirty="0">
                    <a:solidFill>
                      <a:srgbClr val="FF0000"/>
                    </a:solidFill>
                  </a:rPr>
                  <a:t>5V DC</a:t>
                </a:r>
              </a:p>
            </p:txBody>
          </p:sp>
        </p:grpSp>
      </p:grpSp>
      <p:sp>
        <p:nvSpPr>
          <p:cNvPr id="55" name="TextBox 54">
            <a:extLst>
              <a:ext uri="{FF2B5EF4-FFF2-40B4-BE49-F238E27FC236}">
                <a16:creationId xmlns:a16="http://schemas.microsoft.com/office/drawing/2014/main" xmlns="" id="{8667D003-3F55-E20C-06AE-59D409FE85EA}"/>
              </a:ext>
            </a:extLst>
          </p:cNvPr>
          <p:cNvSpPr txBox="1"/>
          <p:nvPr/>
        </p:nvSpPr>
        <p:spPr>
          <a:xfrm>
            <a:off x="6322901" y="3901360"/>
            <a:ext cx="370164" cy="230832"/>
          </a:xfrm>
          <a:prstGeom prst="rect">
            <a:avLst/>
          </a:prstGeom>
          <a:noFill/>
        </p:spPr>
        <p:txBody>
          <a:bodyPr wrap="square" rtlCol="0">
            <a:spAutoFit/>
          </a:bodyPr>
          <a:lstStyle/>
          <a:p>
            <a:r>
              <a:rPr lang="en-US" sz="900" dirty="0">
                <a:solidFill>
                  <a:schemeClr val="bg1"/>
                </a:solidFill>
              </a:rPr>
              <a:t>D3</a:t>
            </a:r>
          </a:p>
        </p:txBody>
      </p:sp>
      <p:sp>
        <p:nvSpPr>
          <p:cNvPr id="56" name="TextBox 55">
            <a:extLst>
              <a:ext uri="{FF2B5EF4-FFF2-40B4-BE49-F238E27FC236}">
                <a16:creationId xmlns:a16="http://schemas.microsoft.com/office/drawing/2014/main" xmlns="" id="{521DC5B0-10DC-8596-CD9F-864DD68FEA71}"/>
              </a:ext>
            </a:extLst>
          </p:cNvPr>
          <p:cNvSpPr txBox="1"/>
          <p:nvPr/>
        </p:nvSpPr>
        <p:spPr>
          <a:xfrm>
            <a:off x="6322901" y="4491373"/>
            <a:ext cx="370164" cy="230832"/>
          </a:xfrm>
          <a:prstGeom prst="rect">
            <a:avLst/>
          </a:prstGeom>
          <a:noFill/>
        </p:spPr>
        <p:txBody>
          <a:bodyPr wrap="square" rtlCol="0">
            <a:spAutoFit/>
          </a:bodyPr>
          <a:lstStyle/>
          <a:p>
            <a:r>
              <a:rPr lang="en-US" sz="900" dirty="0">
                <a:solidFill>
                  <a:schemeClr val="bg1"/>
                </a:solidFill>
              </a:rPr>
              <a:t>D4</a:t>
            </a:r>
          </a:p>
        </p:txBody>
      </p:sp>
      <p:cxnSp>
        <p:nvCxnSpPr>
          <p:cNvPr id="63" name="Straight Arrow Connector 62">
            <a:extLst>
              <a:ext uri="{FF2B5EF4-FFF2-40B4-BE49-F238E27FC236}">
                <a16:creationId xmlns:a16="http://schemas.microsoft.com/office/drawing/2014/main" xmlns="" id="{8A0AE544-6048-EE94-FCE9-C5C1AE4A0B14}"/>
              </a:ext>
            </a:extLst>
          </p:cNvPr>
          <p:cNvCxnSpPr>
            <a:cxnSpLocks/>
          </p:cNvCxnSpPr>
          <p:nvPr/>
        </p:nvCxnSpPr>
        <p:spPr>
          <a:xfrm flipV="1">
            <a:off x="4684335" y="3612362"/>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35D59885-6B3E-3C25-9522-241C4E51A1D2}"/>
              </a:ext>
            </a:extLst>
          </p:cNvPr>
          <p:cNvSpPr txBox="1"/>
          <p:nvPr/>
        </p:nvSpPr>
        <p:spPr>
          <a:xfrm>
            <a:off x="4576306" y="3635154"/>
            <a:ext cx="713833" cy="400110"/>
          </a:xfrm>
          <a:prstGeom prst="rect">
            <a:avLst/>
          </a:prstGeom>
          <a:noFill/>
        </p:spPr>
        <p:txBody>
          <a:bodyPr wrap="square" rtlCol="0">
            <a:spAutoFit/>
          </a:bodyPr>
          <a:lstStyle/>
          <a:p>
            <a:r>
              <a:rPr lang="en-US" sz="1000" dirty="0">
                <a:solidFill>
                  <a:schemeClr val="bg1"/>
                </a:solidFill>
              </a:rPr>
              <a:t>D10 D11</a:t>
            </a:r>
          </a:p>
          <a:p>
            <a:r>
              <a:rPr lang="en-US" sz="1000" dirty="0">
                <a:solidFill>
                  <a:schemeClr val="bg1"/>
                </a:solidFill>
              </a:rPr>
              <a:t>D12</a:t>
            </a:r>
          </a:p>
        </p:txBody>
      </p:sp>
      <p:sp>
        <p:nvSpPr>
          <p:cNvPr id="67" name="TextBox 66">
            <a:extLst>
              <a:ext uri="{FF2B5EF4-FFF2-40B4-BE49-F238E27FC236}">
                <a16:creationId xmlns:a16="http://schemas.microsoft.com/office/drawing/2014/main" xmlns="" id="{56DBF2E4-1B30-5ABE-F159-736DEDA5026B}"/>
              </a:ext>
            </a:extLst>
          </p:cNvPr>
          <p:cNvSpPr txBox="1"/>
          <p:nvPr/>
        </p:nvSpPr>
        <p:spPr>
          <a:xfrm>
            <a:off x="4645409" y="5321855"/>
            <a:ext cx="586209" cy="246221"/>
          </a:xfrm>
          <a:prstGeom prst="rect">
            <a:avLst/>
          </a:prstGeom>
          <a:noFill/>
        </p:spPr>
        <p:txBody>
          <a:bodyPr wrap="square" rtlCol="0">
            <a:spAutoFit/>
          </a:bodyPr>
          <a:lstStyle/>
          <a:p>
            <a:r>
              <a:rPr lang="en-US" sz="1000" dirty="0">
                <a:solidFill>
                  <a:schemeClr val="bg1"/>
                </a:solidFill>
              </a:rPr>
              <a:t>A4/A5</a:t>
            </a:r>
          </a:p>
        </p:txBody>
      </p:sp>
      <p:grpSp>
        <p:nvGrpSpPr>
          <p:cNvPr id="68" name="Group 67">
            <a:extLst>
              <a:ext uri="{FF2B5EF4-FFF2-40B4-BE49-F238E27FC236}">
                <a16:creationId xmlns:a16="http://schemas.microsoft.com/office/drawing/2014/main" xmlns="" id="{5CBE0067-6095-167E-C42B-3B1472268D7F}"/>
              </a:ext>
            </a:extLst>
          </p:cNvPr>
          <p:cNvGrpSpPr/>
          <p:nvPr/>
        </p:nvGrpSpPr>
        <p:grpSpPr>
          <a:xfrm>
            <a:off x="6327106" y="4944532"/>
            <a:ext cx="1836253" cy="1073087"/>
            <a:chOff x="6298531" y="4353982"/>
            <a:chExt cx="1836253" cy="1073087"/>
          </a:xfrm>
        </p:grpSpPr>
        <p:grpSp>
          <p:nvGrpSpPr>
            <p:cNvPr id="69" name="Group 68">
              <a:extLst>
                <a:ext uri="{FF2B5EF4-FFF2-40B4-BE49-F238E27FC236}">
                  <a16:creationId xmlns:a16="http://schemas.microsoft.com/office/drawing/2014/main" xmlns="" id="{608856AD-B2B7-85C3-6450-DEB95E408CDE}"/>
                </a:ext>
              </a:extLst>
            </p:cNvPr>
            <p:cNvGrpSpPr/>
            <p:nvPr/>
          </p:nvGrpSpPr>
          <p:grpSpPr>
            <a:xfrm>
              <a:off x="6298531" y="4585135"/>
              <a:ext cx="1836253" cy="215661"/>
              <a:chOff x="5110717" y="4636910"/>
              <a:chExt cx="1836253" cy="215661"/>
            </a:xfrm>
          </p:grpSpPr>
          <p:sp>
            <p:nvSpPr>
              <p:cNvPr id="74" name="Rectangle 73">
                <a:extLst>
                  <a:ext uri="{FF2B5EF4-FFF2-40B4-BE49-F238E27FC236}">
                    <a16:creationId xmlns:a16="http://schemas.microsoft.com/office/drawing/2014/main" xmlns="" id="{9EE5725C-C295-7CE3-A451-7DA1EB22A551}"/>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I/O Header Pins</a:t>
                </a:r>
              </a:p>
            </p:txBody>
          </p:sp>
          <p:cxnSp>
            <p:nvCxnSpPr>
              <p:cNvPr id="75" name="Straight Arrow Connector 74">
                <a:extLst>
                  <a:ext uri="{FF2B5EF4-FFF2-40B4-BE49-F238E27FC236}">
                    <a16:creationId xmlns:a16="http://schemas.microsoft.com/office/drawing/2014/main" xmlns="" id="{17BD2102-58CE-A3DE-08CF-04ED4C9C0D90}"/>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xmlns="" id="{DA65F5EE-8023-D3C7-CD2D-DF25874C8242}"/>
                </a:ext>
              </a:extLst>
            </p:cNvPr>
            <p:cNvGrpSpPr/>
            <p:nvPr/>
          </p:nvGrpSpPr>
          <p:grpSpPr>
            <a:xfrm>
              <a:off x="7124330" y="4353982"/>
              <a:ext cx="575547" cy="253916"/>
              <a:chOff x="1822659" y="3370266"/>
              <a:chExt cx="575547" cy="253916"/>
            </a:xfrm>
          </p:grpSpPr>
          <p:cxnSp>
            <p:nvCxnSpPr>
              <p:cNvPr id="72" name="Straight Arrow Connector 71">
                <a:extLst>
                  <a:ext uri="{FF2B5EF4-FFF2-40B4-BE49-F238E27FC236}">
                    <a16:creationId xmlns:a16="http://schemas.microsoft.com/office/drawing/2014/main" xmlns="" id="{58891AAA-35BF-3EBE-559C-C7DB96A014F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3B21212E-8012-DEC9-67E4-835AB889074B}"/>
                  </a:ext>
                </a:extLst>
              </p:cNvPr>
              <p:cNvSpPr txBox="1"/>
              <p:nvPr/>
            </p:nvSpPr>
            <p:spPr>
              <a:xfrm>
                <a:off x="1822659" y="3370266"/>
                <a:ext cx="575547" cy="230832"/>
              </a:xfrm>
              <a:prstGeom prst="rect">
                <a:avLst/>
              </a:prstGeom>
              <a:noFill/>
            </p:spPr>
            <p:txBody>
              <a:bodyPr wrap="square" rtlCol="0">
                <a:spAutoFit/>
              </a:bodyPr>
              <a:lstStyle>
                <a:defPPr>
                  <a:defRPr lang="en-US"/>
                </a:defPPr>
                <a:lvl1pPr>
                  <a:defRPr sz="900">
                    <a:solidFill>
                      <a:srgbClr val="FF0000"/>
                    </a:solidFill>
                  </a:defRPr>
                </a:lvl1pPr>
              </a:lstStyle>
              <a:p>
                <a:r>
                  <a:rPr lang="en-US" dirty="0"/>
                  <a:t>5V DC</a:t>
                </a:r>
              </a:p>
            </p:txBody>
          </p:sp>
        </p:grpSp>
        <p:sp>
          <p:nvSpPr>
            <p:cNvPr id="71" name="TextBox 70">
              <a:extLst>
                <a:ext uri="{FF2B5EF4-FFF2-40B4-BE49-F238E27FC236}">
                  <a16:creationId xmlns:a16="http://schemas.microsoft.com/office/drawing/2014/main" xmlns="" id="{7312E02F-5FEC-176B-D535-20445A4BD413}"/>
                </a:ext>
              </a:extLst>
            </p:cNvPr>
            <p:cNvSpPr txBox="1"/>
            <p:nvPr/>
          </p:nvSpPr>
          <p:spPr>
            <a:xfrm>
              <a:off x="6736724" y="4780738"/>
              <a:ext cx="1018326" cy="646331"/>
            </a:xfrm>
            <a:prstGeom prst="rect">
              <a:avLst/>
            </a:prstGeom>
            <a:noFill/>
          </p:spPr>
          <p:txBody>
            <a:bodyPr wrap="square" rtlCol="0">
              <a:spAutoFit/>
            </a:bodyPr>
            <a:lstStyle/>
            <a:p>
              <a:r>
                <a:rPr lang="en-US" sz="900" dirty="0"/>
                <a:t>D4, D5, D6, D7</a:t>
              </a:r>
            </a:p>
            <a:p>
              <a:r>
                <a:rPr lang="en-US" sz="900" dirty="0"/>
                <a:t>D8, D9, D13</a:t>
              </a:r>
            </a:p>
            <a:p>
              <a:r>
                <a:rPr lang="en-US" sz="900" dirty="0"/>
                <a:t>A0,A1,A2,A3</a:t>
              </a:r>
            </a:p>
            <a:p>
              <a:r>
                <a:rPr lang="en-US" sz="900" dirty="0"/>
                <a:t>A4,A5,A6,A7</a:t>
              </a:r>
            </a:p>
          </p:txBody>
        </p:sp>
      </p:grpSp>
      <p:pic>
        <p:nvPicPr>
          <p:cNvPr id="86" name="Picture 85">
            <a:extLst>
              <a:ext uri="{FF2B5EF4-FFF2-40B4-BE49-F238E27FC236}">
                <a16:creationId xmlns:a16="http://schemas.microsoft.com/office/drawing/2014/main" xmlns="" id="{B34CD371-9B8B-FDA7-8302-2CBA416EBD0D}"/>
              </a:ext>
            </a:extLst>
          </p:cNvPr>
          <p:cNvPicPr>
            <a:picLocks noChangeAspect="1"/>
          </p:cNvPicPr>
          <p:nvPr/>
        </p:nvPicPr>
        <p:blipFill>
          <a:blip r:embed="rId3"/>
          <a:stretch>
            <a:fillRect/>
          </a:stretch>
        </p:blipFill>
        <p:spPr>
          <a:xfrm flipH="1">
            <a:off x="8472068" y="4321637"/>
            <a:ext cx="374104" cy="703591"/>
          </a:xfrm>
          <a:prstGeom prst="rect">
            <a:avLst/>
          </a:prstGeom>
        </p:spPr>
      </p:pic>
      <p:sp>
        <p:nvSpPr>
          <p:cNvPr id="87" name="TextBox 86">
            <a:extLst>
              <a:ext uri="{FF2B5EF4-FFF2-40B4-BE49-F238E27FC236}">
                <a16:creationId xmlns:a16="http://schemas.microsoft.com/office/drawing/2014/main" xmlns="" id="{0B347689-FEF4-252F-CD14-3620632223DF}"/>
              </a:ext>
            </a:extLst>
          </p:cNvPr>
          <p:cNvSpPr txBox="1"/>
          <p:nvPr/>
        </p:nvSpPr>
        <p:spPr>
          <a:xfrm>
            <a:off x="8702491" y="4589763"/>
            <a:ext cx="894413" cy="276999"/>
          </a:xfrm>
          <a:prstGeom prst="rect">
            <a:avLst/>
          </a:prstGeom>
          <a:noFill/>
        </p:spPr>
        <p:txBody>
          <a:bodyPr wrap="square" rtlCol="0">
            <a:spAutoFit/>
          </a:bodyPr>
          <a:lstStyle/>
          <a:p>
            <a:r>
              <a:rPr lang="en-US" sz="1200" dirty="0">
                <a:solidFill>
                  <a:schemeClr val="bg1"/>
                </a:solidFill>
              </a:rPr>
              <a:t>NPX_BYP</a:t>
            </a:r>
          </a:p>
        </p:txBody>
      </p:sp>
      <p:sp>
        <p:nvSpPr>
          <p:cNvPr id="3" name="Title 1">
            <a:extLst>
              <a:ext uri="{FF2B5EF4-FFF2-40B4-BE49-F238E27FC236}">
                <a16:creationId xmlns:a16="http://schemas.microsoft.com/office/drawing/2014/main" xmlns="" id="{D9A8D807-A46C-020D-682E-72F36F71CD57}"/>
              </a:ext>
            </a:extLst>
          </p:cNvPr>
          <p:cNvSpPr txBox="1">
            <a:spLocks/>
          </p:cNvSpPr>
          <p:nvPr/>
        </p:nvSpPr>
        <p:spPr>
          <a:xfrm>
            <a:off x="205653" y="183998"/>
            <a:ext cx="5584208" cy="540649"/>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MaxDuino </a:t>
            </a:r>
            <a:r>
              <a:rPr lang="en-US" dirty="0" smtClean="0"/>
              <a:t>1.6 </a:t>
            </a:r>
            <a:r>
              <a:rPr lang="en-US" dirty="0"/>
              <a:t>Block Diagram</a:t>
            </a:r>
          </a:p>
        </p:txBody>
      </p:sp>
      <p:grpSp>
        <p:nvGrpSpPr>
          <p:cNvPr id="93" name="Group 92">
            <a:extLst>
              <a:ext uri="{FF2B5EF4-FFF2-40B4-BE49-F238E27FC236}">
                <a16:creationId xmlns:a16="http://schemas.microsoft.com/office/drawing/2014/main" xmlns="" id="{31070206-695A-135A-8F68-3BA380169EBD}"/>
              </a:ext>
            </a:extLst>
          </p:cNvPr>
          <p:cNvGrpSpPr/>
          <p:nvPr/>
        </p:nvGrpSpPr>
        <p:grpSpPr>
          <a:xfrm>
            <a:off x="1698431" y="3861440"/>
            <a:ext cx="3573469" cy="869729"/>
            <a:chOff x="1698973" y="4145734"/>
            <a:chExt cx="3573469" cy="869729"/>
          </a:xfrm>
        </p:grpSpPr>
        <p:sp>
          <p:nvSpPr>
            <p:cNvPr id="66" name="TextBox 65">
              <a:extLst>
                <a:ext uri="{FF2B5EF4-FFF2-40B4-BE49-F238E27FC236}">
                  <a16:creationId xmlns:a16="http://schemas.microsoft.com/office/drawing/2014/main" xmlns="" id="{7DE59526-AD7F-073A-353B-D8D63098AE1B}"/>
                </a:ext>
              </a:extLst>
            </p:cNvPr>
            <p:cNvSpPr txBox="1"/>
            <p:nvPr/>
          </p:nvSpPr>
          <p:spPr>
            <a:xfrm>
              <a:off x="4694091" y="4337484"/>
              <a:ext cx="578351" cy="400110"/>
            </a:xfrm>
            <a:prstGeom prst="rect">
              <a:avLst/>
            </a:prstGeom>
            <a:noFill/>
          </p:spPr>
          <p:txBody>
            <a:bodyPr wrap="square" rtlCol="0">
              <a:spAutoFit/>
            </a:bodyPr>
            <a:lstStyle/>
            <a:p>
              <a:r>
                <a:rPr lang="en-US" sz="1000" dirty="0">
                  <a:solidFill>
                    <a:schemeClr val="bg1"/>
                  </a:solidFill>
                </a:rPr>
                <a:t>D0 D1</a:t>
              </a:r>
            </a:p>
            <a:p>
              <a:r>
                <a:rPr lang="en-US" sz="1000" dirty="0">
                  <a:solidFill>
                    <a:schemeClr val="bg1"/>
                  </a:solidFill>
                </a:rPr>
                <a:t>D2 D5</a:t>
              </a:r>
            </a:p>
          </p:txBody>
        </p:sp>
        <p:sp>
          <p:nvSpPr>
            <p:cNvPr id="82" name="Rectangle 81">
              <a:extLst>
                <a:ext uri="{FF2B5EF4-FFF2-40B4-BE49-F238E27FC236}">
                  <a16:creationId xmlns:a16="http://schemas.microsoft.com/office/drawing/2014/main" xmlns="" id="{3FFFDAEA-7648-660D-CF55-941A8E8CDE6C}"/>
                </a:ext>
              </a:extLst>
            </p:cNvPr>
            <p:cNvSpPr/>
            <p:nvPr/>
          </p:nvSpPr>
          <p:spPr>
            <a:xfrm>
              <a:off x="3348085" y="4504413"/>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83" name="Straight Arrow Connector 82">
              <a:extLst>
                <a:ext uri="{FF2B5EF4-FFF2-40B4-BE49-F238E27FC236}">
                  <a16:creationId xmlns:a16="http://schemas.microsoft.com/office/drawing/2014/main" xmlns="" id="{EA5D8B00-8DA0-696F-8C71-0282740CF404}"/>
                </a:ext>
              </a:extLst>
            </p:cNvPr>
            <p:cNvCxnSpPr>
              <a:cxnSpLocks/>
            </p:cNvCxnSpPr>
            <p:nvPr/>
          </p:nvCxnSpPr>
          <p:spPr>
            <a:xfrm flipV="1">
              <a:off x="4684335" y="4605752"/>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xmlns="" id="{C99A9AF4-E721-89A4-D34E-476849571877}"/>
                </a:ext>
              </a:extLst>
            </p:cNvPr>
            <p:cNvSpPr/>
            <p:nvPr/>
          </p:nvSpPr>
          <p:spPr>
            <a:xfrm>
              <a:off x="2273760" y="4507253"/>
              <a:ext cx="1085882" cy="35113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Pair #1 via</a:t>
              </a:r>
            </a:p>
            <a:p>
              <a:pPr algn="ctr"/>
              <a:r>
                <a:rPr lang="en-US" sz="1100" dirty="0">
                  <a:solidFill>
                    <a:schemeClr val="bg1"/>
                  </a:solidFill>
                </a:rPr>
                <a:t>RJ-45 Terminals</a:t>
              </a:r>
              <a:endParaRPr lang="en-US" sz="1100" b="1" dirty="0">
                <a:solidFill>
                  <a:schemeClr val="bg1"/>
                </a:solidFill>
              </a:endParaRPr>
            </a:p>
          </p:txBody>
        </p:sp>
        <p:grpSp>
          <p:nvGrpSpPr>
            <p:cNvPr id="78" name="Group 77">
              <a:extLst>
                <a:ext uri="{FF2B5EF4-FFF2-40B4-BE49-F238E27FC236}">
                  <a16:creationId xmlns:a16="http://schemas.microsoft.com/office/drawing/2014/main" xmlns="" id="{E1BFA748-FAF2-A5A8-6311-C4F167ED64B2}"/>
                </a:ext>
              </a:extLst>
            </p:cNvPr>
            <p:cNvGrpSpPr/>
            <p:nvPr/>
          </p:nvGrpSpPr>
          <p:grpSpPr>
            <a:xfrm>
              <a:off x="3327076" y="4145734"/>
              <a:ext cx="601632" cy="376888"/>
              <a:chOff x="2112709" y="3138323"/>
              <a:chExt cx="601632" cy="376888"/>
            </a:xfrm>
          </p:grpSpPr>
          <p:cxnSp>
            <p:nvCxnSpPr>
              <p:cNvPr id="80" name="Straight Arrow Connector 79">
                <a:extLst>
                  <a:ext uri="{FF2B5EF4-FFF2-40B4-BE49-F238E27FC236}">
                    <a16:creationId xmlns:a16="http://schemas.microsoft.com/office/drawing/2014/main" xmlns="" id="{051FE50F-FA35-C424-8292-EC6C83B87E5D}"/>
                  </a:ext>
                </a:extLst>
              </p:cNvPr>
              <p:cNvCxnSpPr>
                <a:cxnSpLocks/>
              </p:cNvCxnSpPr>
              <p:nvPr/>
            </p:nvCxnSpPr>
            <p:spPr>
              <a:xfrm>
                <a:off x="2357015" y="3319920"/>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1AEFE78B-99FC-5295-3B73-28073CC32666}"/>
                  </a:ext>
                </a:extLst>
              </p:cNvPr>
              <p:cNvSpPr txBox="1"/>
              <p:nvPr/>
            </p:nvSpPr>
            <p:spPr>
              <a:xfrm>
                <a:off x="2112709" y="3138323"/>
                <a:ext cx="601632" cy="230832"/>
              </a:xfrm>
              <a:prstGeom prst="rect">
                <a:avLst/>
              </a:prstGeom>
              <a:noFill/>
            </p:spPr>
            <p:txBody>
              <a:bodyPr wrap="square" rtlCol="0">
                <a:spAutoFit/>
              </a:bodyPr>
              <a:lstStyle/>
              <a:p>
                <a:r>
                  <a:rPr lang="en-US" sz="900" dirty="0">
                    <a:solidFill>
                      <a:srgbClr val="FF0000"/>
                    </a:solidFill>
                  </a:rPr>
                  <a:t>5V DC</a:t>
                </a:r>
              </a:p>
            </p:txBody>
          </p:sp>
        </p:grpSp>
        <p:pic>
          <p:nvPicPr>
            <p:cNvPr id="5" name="Picture 4">
              <a:extLst>
                <a:ext uri="{FF2B5EF4-FFF2-40B4-BE49-F238E27FC236}">
                  <a16:creationId xmlns:a16="http://schemas.microsoft.com/office/drawing/2014/main" xmlns="" id="{98D98A3B-9893-6C6F-CD09-486014056175}"/>
                </a:ext>
              </a:extLst>
            </p:cNvPr>
            <p:cNvPicPr>
              <a:picLocks noChangeAspect="1"/>
            </p:cNvPicPr>
            <p:nvPr/>
          </p:nvPicPr>
          <p:blipFill>
            <a:blip r:embed="rId4"/>
            <a:stretch>
              <a:fillRect/>
            </a:stretch>
          </p:blipFill>
          <p:spPr>
            <a:xfrm>
              <a:off x="1698973" y="4504413"/>
              <a:ext cx="572914" cy="511050"/>
            </a:xfrm>
            <a:prstGeom prst="rect">
              <a:avLst/>
            </a:prstGeom>
          </p:spPr>
        </p:pic>
      </p:grpSp>
      <p:pic>
        <p:nvPicPr>
          <p:cNvPr id="88" name="Picture 87">
            <a:extLst>
              <a:ext uri="{FF2B5EF4-FFF2-40B4-BE49-F238E27FC236}">
                <a16:creationId xmlns:a16="http://schemas.microsoft.com/office/drawing/2014/main" xmlns="" id="{136C69F4-0CF6-93D7-868D-4A4B3C6CF03E}"/>
              </a:ext>
            </a:extLst>
          </p:cNvPr>
          <p:cNvPicPr>
            <a:picLocks noChangeAspect="1"/>
          </p:cNvPicPr>
          <p:nvPr/>
        </p:nvPicPr>
        <p:blipFill>
          <a:blip r:embed="rId4"/>
          <a:stretch>
            <a:fillRect/>
          </a:stretch>
        </p:blipFill>
        <p:spPr>
          <a:xfrm>
            <a:off x="8272661" y="649464"/>
            <a:ext cx="572914" cy="511050"/>
          </a:xfrm>
          <a:prstGeom prst="rect">
            <a:avLst/>
          </a:prstGeom>
        </p:spPr>
      </p:pic>
      <p:sp>
        <p:nvSpPr>
          <p:cNvPr id="89" name="Rectangle 88">
            <a:extLst>
              <a:ext uri="{FF2B5EF4-FFF2-40B4-BE49-F238E27FC236}">
                <a16:creationId xmlns:a16="http://schemas.microsoft.com/office/drawing/2014/main" xmlns="" id="{A92CC192-758D-B153-F302-3B8031B8AC2F}"/>
              </a:ext>
            </a:extLst>
          </p:cNvPr>
          <p:cNvSpPr/>
          <p:nvPr/>
        </p:nvSpPr>
        <p:spPr>
          <a:xfrm>
            <a:off x="6858346" y="619656"/>
            <a:ext cx="1341877" cy="55540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12 VDC </a:t>
            </a:r>
          </a:p>
          <a:p>
            <a:pPr algn="ctr"/>
            <a:r>
              <a:rPr lang="en-US" sz="1100" dirty="0">
                <a:solidFill>
                  <a:schemeClr val="tx1"/>
                </a:solidFill>
              </a:rPr>
              <a:t>Pair #2 and #3 via</a:t>
            </a:r>
          </a:p>
          <a:p>
            <a:pPr algn="ctr"/>
            <a:r>
              <a:rPr lang="en-US" sz="1100" dirty="0">
                <a:solidFill>
                  <a:schemeClr val="tx1"/>
                </a:solidFill>
              </a:rPr>
              <a:t>RJ-45 Terminals</a:t>
            </a:r>
            <a:endParaRPr lang="en-US" sz="1100" b="1" dirty="0">
              <a:solidFill>
                <a:schemeClr val="tx1"/>
              </a:solidFill>
            </a:endParaRPr>
          </a:p>
        </p:txBody>
      </p:sp>
      <p:grpSp>
        <p:nvGrpSpPr>
          <p:cNvPr id="94" name="Group 93">
            <a:extLst>
              <a:ext uri="{FF2B5EF4-FFF2-40B4-BE49-F238E27FC236}">
                <a16:creationId xmlns:a16="http://schemas.microsoft.com/office/drawing/2014/main" xmlns="" id="{CCD4CB48-2EBD-B80D-9709-E0E54FAD9066}"/>
              </a:ext>
            </a:extLst>
          </p:cNvPr>
          <p:cNvGrpSpPr/>
          <p:nvPr/>
        </p:nvGrpSpPr>
        <p:grpSpPr>
          <a:xfrm>
            <a:off x="1725458" y="5412254"/>
            <a:ext cx="3573469" cy="677979"/>
            <a:chOff x="1698973" y="4337484"/>
            <a:chExt cx="3573469" cy="677979"/>
          </a:xfrm>
        </p:grpSpPr>
        <p:sp>
          <p:nvSpPr>
            <p:cNvPr id="95" name="TextBox 94">
              <a:extLst>
                <a:ext uri="{FF2B5EF4-FFF2-40B4-BE49-F238E27FC236}">
                  <a16:creationId xmlns:a16="http://schemas.microsoft.com/office/drawing/2014/main" xmlns="" id="{5BE9FD90-97CB-E7A1-F081-8CABDF35C51F}"/>
                </a:ext>
              </a:extLst>
            </p:cNvPr>
            <p:cNvSpPr txBox="1"/>
            <p:nvPr/>
          </p:nvSpPr>
          <p:spPr>
            <a:xfrm>
              <a:off x="4694091" y="4337484"/>
              <a:ext cx="578351" cy="400110"/>
            </a:xfrm>
            <a:prstGeom prst="rect">
              <a:avLst/>
            </a:prstGeom>
            <a:noFill/>
          </p:spPr>
          <p:txBody>
            <a:bodyPr wrap="square" rtlCol="0">
              <a:spAutoFit/>
            </a:bodyPr>
            <a:lstStyle/>
            <a:p>
              <a:r>
                <a:rPr lang="en-US" sz="1000" dirty="0">
                  <a:solidFill>
                    <a:schemeClr val="bg1"/>
                  </a:solidFill>
                </a:rPr>
                <a:t>D0 D1</a:t>
              </a:r>
            </a:p>
            <a:p>
              <a:r>
                <a:rPr lang="en-US" sz="1000" dirty="0">
                  <a:solidFill>
                    <a:schemeClr val="bg1"/>
                  </a:solidFill>
                </a:rPr>
                <a:t>D2 D5</a:t>
              </a:r>
            </a:p>
          </p:txBody>
        </p:sp>
        <p:sp>
          <p:nvSpPr>
            <p:cNvPr id="96" name="Rectangle 95">
              <a:extLst>
                <a:ext uri="{FF2B5EF4-FFF2-40B4-BE49-F238E27FC236}">
                  <a16:creationId xmlns:a16="http://schemas.microsoft.com/office/drawing/2014/main" xmlns="" id="{E851203B-9AD5-17D6-9598-DB401B66B07F}"/>
                </a:ext>
              </a:extLst>
            </p:cNvPr>
            <p:cNvSpPr/>
            <p:nvPr/>
          </p:nvSpPr>
          <p:spPr>
            <a:xfrm>
              <a:off x="3348085" y="4504413"/>
              <a:ext cx="1326181" cy="215661"/>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CAN</a:t>
              </a:r>
              <a:endParaRPr lang="en-US" sz="1100" b="1" dirty="0">
                <a:solidFill>
                  <a:srgbClr val="FFFF00"/>
                </a:solidFill>
              </a:endParaRPr>
            </a:p>
          </p:txBody>
        </p:sp>
        <p:sp>
          <p:nvSpPr>
            <p:cNvPr id="98" name="Rectangle 97">
              <a:extLst>
                <a:ext uri="{FF2B5EF4-FFF2-40B4-BE49-F238E27FC236}">
                  <a16:creationId xmlns:a16="http://schemas.microsoft.com/office/drawing/2014/main" xmlns="" id="{7129DA4B-387F-8722-A022-049A982B13FD}"/>
                </a:ext>
              </a:extLst>
            </p:cNvPr>
            <p:cNvSpPr/>
            <p:nvPr/>
          </p:nvSpPr>
          <p:spPr>
            <a:xfrm>
              <a:off x="2273760" y="4507253"/>
              <a:ext cx="1085882" cy="3511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Pair #4 via</a:t>
              </a:r>
            </a:p>
            <a:p>
              <a:pPr algn="ctr"/>
              <a:r>
                <a:rPr lang="en-US" sz="1100" dirty="0">
                  <a:solidFill>
                    <a:schemeClr val="bg1"/>
                  </a:solidFill>
                </a:rPr>
                <a:t>RJ-45 Terminals</a:t>
              </a:r>
              <a:endParaRPr lang="en-US" sz="1100" b="1" dirty="0">
                <a:solidFill>
                  <a:schemeClr val="bg1"/>
                </a:solidFill>
              </a:endParaRPr>
            </a:p>
          </p:txBody>
        </p:sp>
        <p:pic>
          <p:nvPicPr>
            <p:cNvPr id="100" name="Picture 99">
              <a:extLst>
                <a:ext uri="{FF2B5EF4-FFF2-40B4-BE49-F238E27FC236}">
                  <a16:creationId xmlns:a16="http://schemas.microsoft.com/office/drawing/2014/main" xmlns="" id="{EC0A32D9-0FDB-3B46-CBEF-24FD762DFCE4}"/>
                </a:ext>
              </a:extLst>
            </p:cNvPr>
            <p:cNvPicPr>
              <a:picLocks noChangeAspect="1"/>
            </p:cNvPicPr>
            <p:nvPr/>
          </p:nvPicPr>
          <p:blipFill>
            <a:blip r:embed="rId4"/>
            <a:stretch>
              <a:fillRect/>
            </a:stretch>
          </p:blipFill>
          <p:spPr>
            <a:xfrm>
              <a:off x="1698973" y="4504413"/>
              <a:ext cx="572914" cy="511050"/>
            </a:xfrm>
            <a:prstGeom prst="rect">
              <a:avLst/>
            </a:prstGeom>
          </p:spPr>
        </p:pic>
      </p:grpSp>
      <p:sp>
        <p:nvSpPr>
          <p:cNvPr id="103" name="TextBox 102">
            <a:extLst>
              <a:ext uri="{FF2B5EF4-FFF2-40B4-BE49-F238E27FC236}">
                <a16:creationId xmlns:a16="http://schemas.microsoft.com/office/drawing/2014/main" xmlns="" id="{752A11BA-3FCB-A7B9-0084-BDC0F3236930}"/>
              </a:ext>
            </a:extLst>
          </p:cNvPr>
          <p:cNvSpPr txBox="1"/>
          <p:nvPr/>
        </p:nvSpPr>
        <p:spPr>
          <a:xfrm>
            <a:off x="3897166" y="5852355"/>
            <a:ext cx="1018326" cy="369332"/>
          </a:xfrm>
          <a:prstGeom prst="rect">
            <a:avLst/>
          </a:prstGeom>
          <a:noFill/>
        </p:spPr>
        <p:txBody>
          <a:bodyPr wrap="square" rtlCol="0">
            <a:spAutoFit/>
          </a:bodyPr>
          <a:lstStyle/>
          <a:p>
            <a:r>
              <a:rPr lang="en-US" sz="900" dirty="0"/>
              <a:t>CAN is not used on MaxDuino</a:t>
            </a:r>
          </a:p>
        </p:txBody>
      </p:sp>
      <p:graphicFrame>
        <p:nvGraphicFramePr>
          <p:cNvPr id="105" name="Table 104">
            <a:extLst>
              <a:ext uri="{FF2B5EF4-FFF2-40B4-BE49-F238E27FC236}">
                <a16:creationId xmlns:a16="http://schemas.microsoft.com/office/drawing/2014/main" xmlns="" id="{97C1FEE8-BF28-07C9-CD28-2974C829E8C3}"/>
              </a:ext>
            </a:extLst>
          </p:cNvPr>
          <p:cNvGraphicFramePr>
            <a:graphicFrameLocks noGrp="1"/>
          </p:cNvGraphicFramePr>
          <p:nvPr>
            <p:extLst>
              <p:ext uri="{D42A27DB-BD31-4B8C-83A1-F6EECF244321}">
                <p14:modId xmlns:p14="http://schemas.microsoft.com/office/powerpoint/2010/main" val="3170470695"/>
              </p:ext>
            </p:extLst>
          </p:nvPr>
        </p:nvGraphicFramePr>
        <p:xfrm>
          <a:off x="11119177" y="947172"/>
          <a:ext cx="795838" cy="1341120"/>
        </p:xfrm>
        <a:graphic>
          <a:graphicData uri="http://schemas.openxmlformats.org/drawingml/2006/table">
            <a:tbl>
              <a:tblPr/>
              <a:tblGrid>
                <a:gridCol w="795838">
                  <a:extLst>
                    <a:ext uri="{9D8B030D-6E8A-4147-A177-3AD203B41FA5}">
                      <a16:colId xmlns:a16="http://schemas.microsoft.com/office/drawing/2014/main" xmlns="" val="2258223902"/>
                    </a:ext>
                  </a:extLst>
                </a:gridCol>
              </a:tblGrid>
              <a:tr h="167150">
                <a:tc>
                  <a:txBody>
                    <a:bodyPr/>
                    <a:lstStyle/>
                    <a:p>
                      <a:pPr algn="l" fontAlgn="b"/>
                      <a:r>
                        <a:rPr lang="en-US" sz="1100" b="0" i="0" u="none" strike="noStrike" dirty="0">
                          <a:solidFill>
                            <a:srgbClr val="000000"/>
                          </a:solidFill>
                          <a:effectLst/>
                          <a:latin typeface="Calibri" panose="020F0502020204030204" pitchFamily="34" charset="0"/>
                        </a:rPr>
                        <a:t>Power 12+</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4189944404"/>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905861776"/>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12+</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1544966117"/>
                  </a:ext>
                </a:extLst>
              </a:tr>
              <a:tr h="167150">
                <a:tc>
                  <a:txBody>
                    <a:bodyPr/>
                    <a:lstStyle/>
                    <a:p>
                      <a:pPr algn="l" fontAlgn="b"/>
                      <a:r>
                        <a:rPr lang="en-US" sz="1100" b="0" i="0" u="none" strike="noStrike" dirty="0">
                          <a:solidFill>
                            <a:srgbClr val="000000"/>
                          </a:solidFill>
                          <a:effectLst/>
                          <a:latin typeface="Calibri" panose="020F0502020204030204" pitchFamily="34" charset="0"/>
                        </a:rPr>
                        <a:t>RS485 A</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3243143044"/>
                  </a:ext>
                </a:extLst>
              </a:tr>
              <a:tr h="167150">
                <a:tc>
                  <a:txBody>
                    <a:bodyPr/>
                    <a:lstStyle/>
                    <a:p>
                      <a:pPr algn="l" fontAlgn="b"/>
                      <a:r>
                        <a:rPr lang="en-US" sz="1100" b="0" i="0" u="none" strike="noStrike" dirty="0">
                          <a:solidFill>
                            <a:srgbClr val="000000"/>
                          </a:solidFill>
                          <a:effectLst/>
                          <a:latin typeface="Calibri" panose="020F0502020204030204" pitchFamily="34" charset="0"/>
                        </a:rPr>
                        <a:t>RS485 B</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1476935671"/>
                  </a:ext>
                </a:extLst>
              </a:tr>
              <a:tr h="167150">
                <a:tc>
                  <a:txBody>
                    <a:bodyPr/>
                    <a:lstStyle/>
                    <a:p>
                      <a:pPr algn="l" fontAlgn="b"/>
                      <a:r>
                        <a:rPr lang="en-US" sz="1100" b="0" i="0" u="none" strike="noStrike" dirty="0">
                          <a:solidFill>
                            <a:srgbClr val="000000"/>
                          </a:solidFill>
                          <a:effectLst/>
                          <a:latin typeface="Calibri" panose="020F0502020204030204" pitchFamily="34" charset="0"/>
                        </a:rPr>
                        <a:t>Power 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2728900243"/>
                  </a:ext>
                </a:extLst>
              </a:tr>
              <a:tr h="167150">
                <a:tc>
                  <a:txBody>
                    <a:bodyPr/>
                    <a:lstStyle/>
                    <a:p>
                      <a:pPr algn="l" fontAlgn="b"/>
                      <a:r>
                        <a:rPr lang="en-US" sz="1100" b="0" i="0" u="none" strike="noStrike" dirty="0">
                          <a:solidFill>
                            <a:srgbClr val="000000"/>
                          </a:solidFill>
                          <a:effectLst/>
                          <a:latin typeface="Calibri" panose="020F0502020204030204" pitchFamily="34" charset="0"/>
                        </a:rPr>
                        <a:t>CAN H</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2231094278"/>
                  </a:ext>
                </a:extLst>
              </a:tr>
              <a:tr h="167150">
                <a:tc>
                  <a:txBody>
                    <a:bodyPr/>
                    <a:lstStyle/>
                    <a:p>
                      <a:pPr algn="l" fontAlgn="b"/>
                      <a:r>
                        <a:rPr lang="en-US" sz="1100" b="0" i="0" u="none" strike="noStrike" dirty="0">
                          <a:solidFill>
                            <a:srgbClr val="000000"/>
                          </a:solidFill>
                          <a:effectLst/>
                          <a:latin typeface="Calibri" panose="020F0502020204030204" pitchFamily="34" charset="0"/>
                        </a:rPr>
                        <a:t>CAN L</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xmlns="" val="3361025512"/>
                  </a:ext>
                </a:extLst>
              </a:tr>
            </a:tbl>
          </a:graphicData>
        </a:graphic>
      </p:graphicFrame>
      <p:sp>
        <p:nvSpPr>
          <p:cNvPr id="107" name="&quot;Not Allowed&quot; Symbol 106">
            <a:extLst>
              <a:ext uri="{FF2B5EF4-FFF2-40B4-BE49-F238E27FC236}">
                <a16:creationId xmlns:a16="http://schemas.microsoft.com/office/drawing/2014/main" xmlns="" id="{5D80C241-0860-D1C1-1C67-A706C517A725}"/>
              </a:ext>
            </a:extLst>
          </p:cNvPr>
          <p:cNvSpPr/>
          <p:nvPr/>
        </p:nvSpPr>
        <p:spPr>
          <a:xfrm>
            <a:off x="4739985" y="5548081"/>
            <a:ext cx="250631" cy="284279"/>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6" name="Group 135">
            <a:extLst>
              <a:ext uri="{FF2B5EF4-FFF2-40B4-BE49-F238E27FC236}">
                <a16:creationId xmlns:a16="http://schemas.microsoft.com/office/drawing/2014/main" xmlns="" id="{C870E056-6283-628C-6E39-EE2ED5102904}"/>
              </a:ext>
            </a:extLst>
          </p:cNvPr>
          <p:cNvGrpSpPr/>
          <p:nvPr/>
        </p:nvGrpSpPr>
        <p:grpSpPr>
          <a:xfrm>
            <a:off x="6391888" y="1984304"/>
            <a:ext cx="494624" cy="265642"/>
            <a:chOff x="3347543" y="1570392"/>
            <a:chExt cx="494624" cy="265642"/>
          </a:xfrm>
        </p:grpSpPr>
        <p:pic>
          <p:nvPicPr>
            <p:cNvPr id="90" name="Picture 89">
              <a:extLst>
                <a:ext uri="{FF2B5EF4-FFF2-40B4-BE49-F238E27FC236}">
                  <a16:creationId xmlns:a16="http://schemas.microsoft.com/office/drawing/2014/main" xmlns="" id="{9674413F-6687-1556-303A-EF3CCF353D6A}"/>
                </a:ext>
              </a:extLst>
            </p:cNvPr>
            <p:cNvPicPr>
              <a:picLocks noChangeAspect="1"/>
            </p:cNvPicPr>
            <p:nvPr/>
          </p:nvPicPr>
          <p:blipFill>
            <a:blip r:embed="rId5"/>
            <a:stretch>
              <a:fillRect/>
            </a:stretch>
          </p:blipFill>
          <p:spPr>
            <a:xfrm rot="5400000">
              <a:off x="3619732" y="1613599"/>
              <a:ext cx="265642" cy="179228"/>
            </a:xfrm>
            <a:prstGeom prst="rect">
              <a:avLst/>
            </a:prstGeom>
          </p:spPr>
        </p:pic>
        <p:pic>
          <p:nvPicPr>
            <p:cNvPr id="111" name="Picture 110">
              <a:extLst>
                <a:ext uri="{FF2B5EF4-FFF2-40B4-BE49-F238E27FC236}">
                  <a16:creationId xmlns:a16="http://schemas.microsoft.com/office/drawing/2014/main" xmlns="" id="{3053DCBB-3CFB-3C47-0C77-CA1BD21670CE}"/>
                </a:ext>
              </a:extLst>
            </p:cNvPr>
            <p:cNvPicPr>
              <a:picLocks noChangeAspect="1"/>
            </p:cNvPicPr>
            <p:nvPr/>
          </p:nvPicPr>
          <p:blipFill>
            <a:blip r:embed="rId5"/>
            <a:stretch>
              <a:fillRect/>
            </a:stretch>
          </p:blipFill>
          <p:spPr>
            <a:xfrm rot="5400000">
              <a:off x="3304336" y="1613599"/>
              <a:ext cx="265642" cy="179228"/>
            </a:xfrm>
            <a:prstGeom prst="rect">
              <a:avLst/>
            </a:prstGeom>
          </p:spPr>
        </p:pic>
        <p:pic>
          <p:nvPicPr>
            <p:cNvPr id="112" name="Picture 111">
              <a:extLst>
                <a:ext uri="{FF2B5EF4-FFF2-40B4-BE49-F238E27FC236}">
                  <a16:creationId xmlns:a16="http://schemas.microsoft.com/office/drawing/2014/main" xmlns="" id="{1CA63883-ED06-4366-8A64-45604DA695AD}"/>
                </a:ext>
              </a:extLst>
            </p:cNvPr>
            <p:cNvPicPr>
              <a:picLocks noChangeAspect="1"/>
            </p:cNvPicPr>
            <p:nvPr/>
          </p:nvPicPr>
          <p:blipFill>
            <a:blip r:embed="rId5"/>
            <a:stretch>
              <a:fillRect/>
            </a:stretch>
          </p:blipFill>
          <p:spPr>
            <a:xfrm rot="5400000">
              <a:off x="3476964" y="1613599"/>
              <a:ext cx="265642" cy="179228"/>
            </a:xfrm>
            <a:prstGeom prst="rect">
              <a:avLst/>
            </a:prstGeom>
          </p:spPr>
        </p:pic>
      </p:grpSp>
      <p:sp>
        <p:nvSpPr>
          <p:cNvPr id="114" name="TextBox 113">
            <a:extLst>
              <a:ext uri="{FF2B5EF4-FFF2-40B4-BE49-F238E27FC236}">
                <a16:creationId xmlns:a16="http://schemas.microsoft.com/office/drawing/2014/main" xmlns="" id="{E4E97B07-E0C0-5D17-482B-03371936A711}"/>
              </a:ext>
            </a:extLst>
          </p:cNvPr>
          <p:cNvSpPr txBox="1"/>
          <p:nvPr/>
        </p:nvSpPr>
        <p:spPr>
          <a:xfrm>
            <a:off x="4328265" y="947172"/>
            <a:ext cx="1018326" cy="369332"/>
          </a:xfrm>
          <a:prstGeom prst="rect">
            <a:avLst/>
          </a:prstGeom>
          <a:noFill/>
        </p:spPr>
        <p:txBody>
          <a:bodyPr wrap="square" rtlCol="0">
            <a:spAutoFit/>
          </a:bodyPr>
          <a:lstStyle/>
          <a:p>
            <a:r>
              <a:rPr lang="en-US" sz="900" dirty="0"/>
              <a:t>Diode for reverse flow protection</a:t>
            </a:r>
          </a:p>
        </p:txBody>
      </p:sp>
      <p:grpSp>
        <p:nvGrpSpPr>
          <p:cNvPr id="128" name="Group 127">
            <a:extLst>
              <a:ext uri="{FF2B5EF4-FFF2-40B4-BE49-F238E27FC236}">
                <a16:creationId xmlns:a16="http://schemas.microsoft.com/office/drawing/2014/main" xmlns="" id="{3A5E1B43-CDE1-1CD0-A48E-5DB12748080C}"/>
              </a:ext>
            </a:extLst>
          </p:cNvPr>
          <p:cNvGrpSpPr/>
          <p:nvPr/>
        </p:nvGrpSpPr>
        <p:grpSpPr>
          <a:xfrm>
            <a:off x="3298080" y="897361"/>
            <a:ext cx="4928055" cy="2919109"/>
            <a:chOff x="3298080" y="897361"/>
            <a:chExt cx="4928055" cy="2919109"/>
          </a:xfrm>
        </p:grpSpPr>
        <p:grpSp>
          <p:nvGrpSpPr>
            <p:cNvPr id="33" name="Group 32">
              <a:extLst>
                <a:ext uri="{FF2B5EF4-FFF2-40B4-BE49-F238E27FC236}">
                  <a16:creationId xmlns:a16="http://schemas.microsoft.com/office/drawing/2014/main" xmlns="" id="{E4E83B49-9D7A-A6BD-F647-02EEF36B8C7E}"/>
                </a:ext>
              </a:extLst>
            </p:cNvPr>
            <p:cNvGrpSpPr/>
            <p:nvPr/>
          </p:nvGrpSpPr>
          <p:grpSpPr>
            <a:xfrm>
              <a:off x="3298080" y="1183257"/>
              <a:ext cx="4928055" cy="2633213"/>
              <a:chOff x="3243594" y="592707"/>
              <a:chExt cx="4928055" cy="2633213"/>
            </a:xfrm>
          </p:grpSpPr>
          <p:cxnSp>
            <p:nvCxnSpPr>
              <p:cNvPr id="34" name="Straight Arrow Connector 33">
                <a:extLst>
                  <a:ext uri="{FF2B5EF4-FFF2-40B4-BE49-F238E27FC236}">
                    <a16:creationId xmlns:a16="http://schemas.microsoft.com/office/drawing/2014/main" xmlns="" id="{C6FAD904-F5F7-6C42-245D-E602D8DA95A1}"/>
                  </a:ext>
                </a:extLst>
              </p:cNvPr>
              <p:cNvCxnSpPr>
                <a:cxnSpLocks/>
              </p:cNvCxnSpPr>
              <p:nvPr/>
            </p:nvCxnSpPr>
            <p:spPr>
              <a:xfrm>
                <a:off x="5733533" y="2115385"/>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xmlns="" id="{C05D83F8-808D-3A62-8ED4-DFA269E92333}"/>
                  </a:ext>
                </a:extLst>
              </p:cNvPr>
              <p:cNvGrpSpPr/>
              <p:nvPr/>
            </p:nvGrpSpPr>
            <p:grpSpPr>
              <a:xfrm>
                <a:off x="5155128" y="772235"/>
                <a:ext cx="1154938" cy="1353817"/>
                <a:chOff x="3957653" y="975315"/>
                <a:chExt cx="1154938" cy="1353817"/>
              </a:xfrm>
            </p:grpSpPr>
            <p:sp>
              <p:nvSpPr>
                <p:cNvPr id="52" name="Rectangle 51">
                  <a:extLst>
                    <a:ext uri="{FF2B5EF4-FFF2-40B4-BE49-F238E27FC236}">
                      <a16:creationId xmlns:a16="http://schemas.microsoft.com/office/drawing/2014/main" xmlns="" id="{83EC75BE-DD7D-C527-847D-578B75F0A2B2}"/>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4">
                          <a:lumMod val="50000"/>
                        </a:schemeClr>
                      </a:solidFill>
                    </a:rPr>
                    <a:t>Regulated 5 VDC</a:t>
                  </a:r>
                </a:p>
              </p:txBody>
            </p:sp>
            <p:sp>
              <p:nvSpPr>
                <p:cNvPr id="53" name="Rectangle 52">
                  <a:extLst>
                    <a:ext uri="{FF2B5EF4-FFF2-40B4-BE49-F238E27FC236}">
                      <a16:creationId xmlns:a16="http://schemas.microsoft.com/office/drawing/2014/main" xmlns="" id="{335D024B-3244-B00D-BCE5-DE1B5B229A42}"/>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Filtered DC</a:t>
                  </a:r>
                </a:p>
              </p:txBody>
            </p:sp>
            <p:sp>
              <p:nvSpPr>
                <p:cNvPr id="54" name="Rectangle 53">
                  <a:extLst>
                    <a:ext uri="{FF2B5EF4-FFF2-40B4-BE49-F238E27FC236}">
                      <a16:creationId xmlns:a16="http://schemas.microsoft.com/office/drawing/2014/main" xmlns="" id="{101EF20F-F36C-AB1F-581F-0AA26325D786}"/>
                    </a:ext>
                  </a:extLst>
                </p:cNvPr>
                <p:cNvSpPr/>
                <p:nvPr/>
              </p:nvSpPr>
              <p:spPr>
                <a:xfrm>
                  <a:off x="4258268" y="975315"/>
                  <a:ext cx="837243" cy="336667"/>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Full Wave Bridge</a:t>
                  </a:r>
                </a:p>
              </p:txBody>
            </p:sp>
          </p:grpSp>
          <p:sp>
            <p:nvSpPr>
              <p:cNvPr id="36" name="Rectangle 35">
                <a:extLst>
                  <a:ext uri="{FF2B5EF4-FFF2-40B4-BE49-F238E27FC236}">
                    <a16:creationId xmlns:a16="http://schemas.microsoft.com/office/drawing/2014/main" xmlns="" id="{B33F611E-3DD9-7339-0EC9-2C60157294C9}"/>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4">
                        <a:lumMod val="50000"/>
                      </a:schemeClr>
                    </a:solidFill>
                  </a:rPr>
                  <a:t> 5V DC in or out</a:t>
                </a:r>
              </a:p>
            </p:txBody>
          </p:sp>
          <p:cxnSp>
            <p:nvCxnSpPr>
              <p:cNvPr id="37" name="Straight Arrow Connector 36">
                <a:extLst>
                  <a:ext uri="{FF2B5EF4-FFF2-40B4-BE49-F238E27FC236}">
                    <a16:creationId xmlns:a16="http://schemas.microsoft.com/office/drawing/2014/main" xmlns="" id="{3D88A34A-4867-85A1-F9AD-9D2744C18758}"/>
                  </a:ext>
                </a:extLst>
              </p:cNvPr>
              <p:cNvCxnSpPr>
                <a:cxnSpLocks/>
                <a:stCxn id="52" idx="1"/>
                <a:endCxn id="36"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57A53D7F-CF36-19CA-0AD3-E3EEBE3A27F7}"/>
                  </a:ext>
                </a:extLst>
              </p:cNvPr>
              <p:cNvGrpSpPr/>
              <p:nvPr/>
            </p:nvGrpSpPr>
            <p:grpSpPr>
              <a:xfrm>
                <a:off x="6551178" y="592707"/>
                <a:ext cx="1620471" cy="672478"/>
                <a:chOff x="5353703" y="795787"/>
                <a:chExt cx="1620471" cy="672478"/>
              </a:xfrm>
            </p:grpSpPr>
            <p:sp>
              <p:nvSpPr>
                <p:cNvPr id="48" name="Rectangle 47">
                  <a:extLst>
                    <a:ext uri="{FF2B5EF4-FFF2-40B4-BE49-F238E27FC236}">
                      <a16:creationId xmlns:a16="http://schemas.microsoft.com/office/drawing/2014/main" xmlns="" id="{0090B3A1-21FE-A582-683C-47C084E1CC35}"/>
                    </a:ext>
                  </a:extLst>
                </p:cNvPr>
                <p:cNvSpPr/>
                <p:nvPr/>
              </p:nvSpPr>
              <p:spPr>
                <a:xfrm>
                  <a:off x="5647993" y="795787"/>
                  <a:ext cx="1326181" cy="6638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FF0000"/>
                      </a:solidFill>
                      <a:effectLst/>
                      <a:latin typeface="Cambria" panose="02040503050406030204" pitchFamily="18" charset="0"/>
                      <a:ea typeface="MS Mincho" panose="02020609040205080304" pitchFamily="49" charset="-128"/>
                      <a:cs typeface="Times New Roman" panose="02020603050405020304" pitchFamily="18" charset="0"/>
                    </a:rPr>
                    <a:t>9-15V </a:t>
                  </a:r>
                </a:p>
                <a:p>
                  <a:pPr algn="ctr"/>
                  <a:r>
                    <a:rPr lang="en-GB" sz="1000" dirty="0">
                      <a:solidFill>
                        <a:srgbClr val="FF0000"/>
                      </a:solidFill>
                      <a:effectLst/>
                      <a:latin typeface="Cambria" panose="02040503050406030204" pitchFamily="18" charset="0"/>
                      <a:ea typeface="MS Mincho" panose="02020609040205080304" pitchFamily="49" charset="-128"/>
                      <a:cs typeface="Times New Roman" panose="02020603050405020304" pitchFamily="18" charset="0"/>
                    </a:rPr>
                    <a:t>DC/AC/DCC</a:t>
                  </a:r>
                  <a:endParaRPr lang="en-US" sz="1000" b="1" dirty="0">
                    <a:solidFill>
                      <a:srgbClr val="FF0000"/>
                    </a:solidFill>
                  </a:endParaRPr>
                </a:p>
              </p:txBody>
            </p:sp>
            <p:sp>
              <p:nvSpPr>
                <p:cNvPr id="51" name="Left Brace 50">
                  <a:extLst>
                    <a:ext uri="{FF2B5EF4-FFF2-40B4-BE49-F238E27FC236}">
                      <a16:creationId xmlns:a16="http://schemas.microsoft.com/office/drawing/2014/main" xmlns="" id="{0F38392A-DF2A-5F6D-72AE-AC622D270158}"/>
                    </a:ext>
                  </a:extLst>
                </p:cNvPr>
                <p:cNvSpPr/>
                <p:nvPr/>
              </p:nvSpPr>
              <p:spPr>
                <a:xfrm>
                  <a:off x="5353703" y="810334"/>
                  <a:ext cx="294290" cy="657931"/>
                </a:xfrm>
                <a:prstGeom prst="leftBrace">
                  <a:avLst>
                    <a:gd name="adj1" fmla="val 33476"/>
                    <a:gd name="adj2" fmla="val 50000"/>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bg1"/>
                    </a:solidFill>
                  </a:endParaRPr>
                </a:p>
              </p:txBody>
            </p:sp>
          </p:grpSp>
          <p:cxnSp>
            <p:nvCxnSpPr>
              <p:cNvPr id="39" name="Straight Arrow Connector 38">
                <a:extLst>
                  <a:ext uri="{FF2B5EF4-FFF2-40B4-BE49-F238E27FC236}">
                    <a16:creationId xmlns:a16="http://schemas.microsoft.com/office/drawing/2014/main" xmlns="" id="{A893BC07-6F95-C1FD-3C12-600CEC8C53D0}"/>
                  </a:ext>
                </a:extLst>
              </p:cNvPr>
              <p:cNvCxnSpPr>
                <a:cxnSpLocks/>
              </p:cNvCxnSpPr>
              <p:nvPr/>
            </p:nvCxnSpPr>
            <p:spPr>
              <a:xfrm flipH="1" flipV="1">
                <a:off x="6279577" y="930524"/>
                <a:ext cx="380032" cy="21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206D030-9752-7BF7-5DBF-C079BE0ADA9E}"/>
                  </a:ext>
                </a:extLst>
              </p:cNvPr>
              <p:cNvCxnSpPr>
                <a:cxnSpLocks/>
              </p:cNvCxnSpPr>
              <p:nvPr/>
            </p:nvCxnSpPr>
            <p:spPr>
              <a:xfrm>
                <a:off x="5349760" y="592738"/>
                <a:ext cx="0" cy="80342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32648E0-B6B1-7981-41A1-FF78B40779D7}"/>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06206175-71D0-8D14-6066-A40F6CBD6AEB}"/>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885CD63D-331B-1440-75EE-9AD5AEAD3969}"/>
                  </a:ext>
                </a:extLst>
              </p:cNvPr>
              <p:cNvCxnSpPr>
                <a:cxnSpLocks/>
                <a:stCxn id="53"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B8A81AB4-4099-C502-A1F0-4CF0AC1B4F1A}"/>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D57991E3-7E9E-1D18-DDA2-A71AB28B0E32}"/>
                  </a:ext>
                </a:extLst>
              </p:cNvPr>
              <p:cNvSpPr txBox="1"/>
              <p:nvPr/>
            </p:nvSpPr>
            <p:spPr>
              <a:xfrm>
                <a:off x="6965916" y="1916848"/>
                <a:ext cx="688685" cy="276999"/>
              </a:xfrm>
              <a:prstGeom prst="rect">
                <a:avLst/>
              </a:prstGeom>
              <a:noFill/>
            </p:spPr>
            <p:txBody>
              <a:bodyPr wrap="square" rtlCol="0">
                <a:spAutoFit/>
              </a:bodyPr>
              <a:lstStyle/>
              <a:p>
                <a:r>
                  <a:rPr lang="en-US" sz="1200" dirty="0">
                    <a:solidFill>
                      <a:schemeClr val="bg1"/>
                    </a:solidFill>
                  </a:rPr>
                  <a:t>Vin_En</a:t>
                </a:r>
              </a:p>
            </p:txBody>
          </p:sp>
          <p:sp>
            <p:nvSpPr>
              <p:cNvPr id="46" name="TextBox 45">
                <a:extLst>
                  <a:ext uri="{FF2B5EF4-FFF2-40B4-BE49-F238E27FC236}">
                    <a16:creationId xmlns:a16="http://schemas.microsoft.com/office/drawing/2014/main" xmlns="" id="{F144DCDE-7856-92FE-D6AF-DFCFDFBE0244}"/>
                  </a:ext>
                </a:extLst>
              </p:cNvPr>
              <p:cNvSpPr txBox="1"/>
              <p:nvPr/>
            </p:nvSpPr>
            <p:spPr>
              <a:xfrm>
                <a:off x="5719377" y="2599174"/>
                <a:ext cx="688685" cy="246221"/>
              </a:xfrm>
              <a:prstGeom prst="rect">
                <a:avLst/>
              </a:prstGeom>
              <a:noFill/>
            </p:spPr>
            <p:txBody>
              <a:bodyPr wrap="square" rtlCol="0">
                <a:spAutoFit/>
              </a:bodyPr>
              <a:lstStyle/>
              <a:p>
                <a:r>
                  <a:rPr lang="en-US" sz="1000" dirty="0"/>
                  <a:t>5 VDC</a:t>
                </a:r>
              </a:p>
            </p:txBody>
          </p:sp>
          <p:pic>
            <p:nvPicPr>
              <p:cNvPr id="47" name="Picture 46">
                <a:extLst>
                  <a:ext uri="{FF2B5EF4-FFF2-40B4-BE49-F238E27FC236}">
                    <a16:creationId xmlns:a16="http://schemas.microsoft.com/office/drawing/2014/main" xmlns="" id="{70C16051-4834-5003-7C2C-352140A7F78F}"/>
                  </a:ext>
                </a:extLst>
              </p:cNvPr>
              <p:cNvPicPr>
                <a:picLocks noChangeAspect="1"/>
              </p:cNvPicPr>
              <p:nvPr/>
            </p:nvPicPr>
            <p:blipFill>
              <a:blip r:embed="rId3"/>
              <a:stretch>
                <a:fillRect/>
              </a:stretch>
            </p:blipFill>
            <p:spPr>
              <a:xfrm flipH="1">
                <a:off x="6829772" y="2160006"/>
                <a:ext cx="374104" cy="703591"/>
              </a:xfrm>
              <a:prstGeom prst="rect">
                <a:avLst/>
              </a:prstGeom>
            </p:spPr>
          </p:pic>
        </p:grpSp>
        <p:pic>
          <p:nvPicPr>
            <p:cNvPr id="113" name="Picture 112">
              <a:extLst>
                <a:ext uri="{FF2B5EF4-FFF2-40B4-BE49-F238E27FC236}">
                  <a16:creationId xmlns:a16="http://schemas.microsoft.com/office/drawing/2014/main" xmlns="" id="{836E61F5-0ED2-9ED4-4D81-8E32A97A2408}"/>
                </a:ext>
              </a:extLst>
            </p:cNvPr>
            <p:cNvPicPr>
              <a:picLocks noChangeAspect="1"/>
            </p:cNvPicPr>
            <p:nvPr/>
          </p:nvPicPr>
          <p:blipFill>
            <a:blip r:embed="rId5"/>
            <a:stretch>
              <a:fillRect/>
            </a:stretch>
          </p:blipFill>
          <p:spPr>
            <a:xfrm rot="5400000">
              <a:off x="5198914" y="987882"/>
              <a:ext cx="440231" cy="294259"/>
            </a:xfrm>
            <a:prstGeom prst="rect">
              <a:avLst/>
            </a:prstGeom>
          </p:spPr>
        </p:pic>
        <p:cxnSp>
          <p:nvCxnSpPr>
            <p:cNvPr id="117" name="Straight Arrow Connector 116">
              <a:extLst>
                <a:ext uri="{FF2B5EF4-FFF2-40B4-BE49-F238E27FC236}">
                  <a16:creationId xmlns:a16="http://schemas.microsoft.com/office/drawing/2014/main" xmlns="" id="{0FBEBA6F-07D2-F5B2-27E0-2E7B8CE891E1}"/>
                </a:ext>
              </a:extLst>
            </p:cNvPr>
            <p:cNvCxnSpPr>
              <a:cxnSpLocks/>
              <a:stCxn id="89" idx="1"/>
              <a:endCxn id="113" idx="1"/>
            </p:cNvCxnSpPr>
            <p:nvPr/>
          </p:nvCxnSpPr>
          <p:spPr>
            <a:xfrm flipH="1">
              <a:off x="5419029" y="897361"/>
              <a:ext cx="1439317" cy="1753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1" name="Straight Arrow Connector 130">
            <a:extLst>
              <a:ext uri="{FF2B5EF4-FFF2-40B4-BE49-F238E27FC236}">
                <a16:creationId xmlns:a16="http://schemas.microsoft.com/office/drawing/2014/main" xmlns="" id="{488C9DF6-47A3-0808-87CD-7026DAB31F6A}"/>
              </a:ext>
            </a:extLst>
          </p:cNvPr>
          <p:cNvCxnSpPr>
            <a:cxnSpLocks/>
            <a:stCxn id="54" idx="2"/>
          </p:cNvCxnSpPr>
          <p:nvPr/>
        </p:nvCxnSpPr>
        <p:spPr>
          <a:xfrm>
            <a:off x="5928851" y="1699452"/>
            <a:ext cx="1" cy="3366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667689" y="2647157"/>
            <a:ext cx="3030738" cy="1480517"/>
            <a:chOff x="1667689" y="2647157"/>
            <a:chExt cx="3030738" cy="1480517"/>
          </a:xfrm>
        </p:grpSpPr>
        <p:sp>
          <p:nvSpPr>
            <p:cNvPr id="62" name="Rectangle 61">
              <a:extLst>
                <a:ext uri="{FF2B5EF4-FFF2-40B4-BE49-F238E27FC236}">
                  <a16:creationId xmlns:a16="http://schemas.microsoft.com/office/drawing/2014/main" xmlns="" id="{2E18FE89-CAA4-B9F9-B05D-58BB14A9149D}"/>
                </a:ext>
              </a:extLst>
            </p:cNvPr>
            <p:cNvSpPr/>
            <p:nvPr/>
          </p:nvSpPr>
          <p:spPr>
            <a:xfrm>
              <a:off x="3372246" y="3494497"/>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sp>
          <p:nvSpPr>
            <p:cNvPr id="64" name="Rectangle 63">
              <a:extLst>
                <a:ext uri="{FF2B5EF4-FFF2-40B4-BE49-F238E27FC236}">
                  <a16:creationId xmlns:a16="http://schemas.microsoft.com/office/drawing/2014/main" xmlns="" id="{147037E6-0C8E-8780-E6B6-48A20789B590}"/>
                </a:ext>
              </a:extLst>
            </p:cNvPr>
            <p:cNvSpPr/>
            <p:nvPr/>
          </p:nvSpPr>
          <p:spPr>
            <a:xfrm>
              <a:off x="2369719" y="3097173"/>
              <a:ext cx="1018670"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Connections</a:t>
              </a:r>
              <a:endParaRPr lang="en-US" sz="1100" b="1" dirty="0">
                <a:solidFill>
                  <a:srgbClr val="FFFF00"/>
                </a:solidFill>
              </a:endParaRPr>
            </a:p>
          </p:txBody>
        </p:sp>
        <p:grpSp>
          <p:nvGrpSpPr>
            <p:cNvPr id="59" name="Group 58">
              <a:extLst>
                <a:ext uri="{FF2B5EF4-FFF2-40B4-BE49-F238E27FC236}">
                  <a16:creationId xmlns:a16="http://schemas.microsoft.com/office/drawing/2014/main" xmlns="" id="{7DD26C56-16A7-1E34-020E-E9B3643918CC}"/>
                </a:ext>
              </a:extLst>
            </p:cNvPr>
            <p:cNvGrpSpPr/>
            <p:nvPr/>
          </p:nvGrpSpPr>
          <p:grpSpPr>
            <a:xfrm>
              <a:off x="3335089" y="3100672"/>
              <a:ext cx="579773" cy="393825"/>
              <a:chOff x="2110526" y="3230357"/>
              <a:chExt cx="579773" cy="393825"/>
            </a:xfrm>
          </p:grpSpPr>
          <p:cxnSp>
            <p:nvCxnSpPr>
              <p:cNvPr id="60" name="Straight Arrow Connector 59">
                <a:extLst>
                  <a:ext uri="{FF2B5EF4-FFF2-40B4-BE49-F238E27FC236}">
                    <a16:creationId xmlns:a16="http://schemas.microsoft.com/office/drawing/2014/main" xmlns="" id="{3D96D20A-D282-BE1B-B9C3-28013B916985}"/>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43605390-1E54-F893-54B8-948DAA0A47B8}"/>
                  </a:ext>
                </a:extLst>
              </p:cNvPr>
              <p:cNvSpPr txBox="1"/>
              <p:nvPr/>
            </p:nvSpPr>
            <p:spPr>
              <a:xfrm>
                <a:off x="2110526" y="3230357"/>
                <a:ext cx="579773" cy="230832"/>
              </a:xfrm>
              <a:prstGeom prst="rect">
                <a:avLst/>
              </a:prstGeom>
              <a:noFill/>
            </p:spPr>
            <p:txBody>
              <a:bodyPr wrap="square" rtlCol="0">
                <a:spAutoFit/>
              </a:bodyPr>
              <a:lstStyle/>
              <a:p>
                <a:r>
                  <a:rPr lang="en-US" sz="900" dirty="0">
                    <a:solidFill>
                      <a:srgbClr val="FF0000"/>
                    </a:solidFill>
                  </a:rPr>
                  <a:t>5V DC</a:t>
                </a:r>
              </a:p>
            </p:txBody>
          </p:sp>
        </p:grpSp>
        <p:pic>
          <p:nvPicPr>
            <p:cNvPr id="49" name="Picture 48">
              <a:extLst>
                <a:ext uri="{FF2B5EF4-FFF2-40B4-BE49-F238E27FC236}">
                  <a16:creationId xmlns:a16="http://schemas.microsoft.com/office/drawing/2014/main" xmlns="" id="{51878F37-3544-50B3-3BBE-363C9871276D}"/>
                </a:ext>
              </a:extLst>
            </p:cNvPr>
            <p:cNvPicPr>
              <a:picLocks noChangeAspect="1"/>
            </p:cNvPicPr>
            <p:nvPr/>
          </p:nvPicPr>
          <p:blipFill>
            <a:blip r:embed="rId3"/>
            <a:stretch>
              <a:fillRect/>
            </a:stretch>
          </p:blipFill>
          <p:spPr>
            <a:xfrm flipH="1">
              <a:off x="1766045" y="2647157"/>
              <a:ext cx="374104" cy="703591"/>
            </a:xfrm>
            <a:prstGeom prst="rect">
              <a:avLst/>
            </a:prstGeom>
          </p:spPr>
        </p:pic>
        <p:sp>
          <p:nvSpPr>
            <p:cNvPr id="102" name="Rectangle 101">
              <a:extLst>
                <a:ext uri="{FF2B5EF4-FFF2-40B4-BE49-F238E27FC236}">
                  <a16:creationId xmlns:a16="http://schemas.microsoft.com/office/drawing/2014/main" xmlns="" id="{147037E6-0C8E-8780-E6B6-48A20789B590}"/>
                </a:ext>
              </a:extLst>
            </p:cNvPr>
            <p:cNvSpPr/>
            <p:nvPr/>
          </p:nvSpPr>
          <p:spPr>
            <a:xfrm>
              <a:off x="2369719" y="3568686"/>
              <a:ext cx="1018670" cy="50883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00"/>
                  </a:solidFill>
                </a:rPr>
                <a:t>Stereo Preamp Connections</a:t>
              </a:r>
              <a:endParaRPr lang="en-US" sz="1100" b="1" dirty="0">
                <a:solidFill>
                  <a:srgbClr val="FFFF00"/>
                </a:solidFill>
              </a:endParaRPr>
            </a:p>
          </p:txBody>
        </p:sp>
        <p:grpSp>
          <p:nvGrpSpPr>
            <p:cNvPr id="2" name="Group 1"/>
            <p:cNvGrpSpPr/>
            <p:nvPr/>
          </p:nvGrpSpPr>
          <p:grpSpPr>
            <a:xfrm>
              <a:off x="1667689" y="3376929"/>
              <a:ext cx="489642" cy="750745"/>
              <a:chOff x="1538406" y="3376929"/>
              <a:chExt cx="489642" cy="750745"/>
            </a:xfrm>
          </p:grpSpPr>
          <p:pic>
            <p:nvPicPr>
              <p:cNvPr id="104" name="Picture 103">
                <a:extLst>
                  <a:ext uri="{FF2B5EF4-FFF2-40B4-BE49-F238E27FC236}">
                    <a16:creationId xmlns:a16="http://schemas.microsoft.com/office/drawing/2014/main" xmlns="" id="{51878F37-3544-50B3-3BBE-363C9871276D}"/>
                  </a:ext>
                </a:extLst>
              </p:cNvPr>
              <p:cNvPicPr>
                <a:picLocks noChangeAspect="1"/>
              </p:cNvPicPr>
              <p:nvPr/>
            </p:nvPicPr>
            <p:blipFill>
              <a:blip r:embed="rId3"/>
              <a:stretch>
                <a:fillRect/>
              </a:stretch>
            </p:blipFill>
            <p:spPr>
              <a:xfrm flipH="1">
                <a:off x="1538406" y="3424083"/>
                <a:ext cx="374104" cy="703591"/>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1591" y="3376929"/>
                <a:ext cx="286457" cy="68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10201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82143-DBF5-5CFB-1DBA-9EE66E929A39}"/>
              </a:ext>
            </a:extLst>
          </p:cNvPr>
          <p:cNvSpPr>
            <a:spLocks noGrp="1"/>
          </p:cNvSpPr>
          <p:nvPr>
            <p:ph type="title"/>
          </p:nvPr>
        </p:nvSpPr>
        <p:spPr>
          <a:xfrm>
            <a:off x="827567" y="365126"/>
            <a:ext cx="6689651" cy="1112800"/>
          </a:xfrm>
        </p:spPr>
        <p:txBody>
          <a:bodyPr>
            <a:normAutofit/>
          </a:bodyPr>
          <a:lstStyle/>
          <a:p>
            <a:r>
              <a:rPr lang="en-US" dirty="0"/>
              <a:t>MaxDuino PCB </a:t>
            </a:r>
            <a:br>
              <a:rPr lang="en-US" dirty="0"/>
            </a:br>
            <a:r>
              <a:rPr lang="en-US" sz="2700" dirty="0"/>
              <a:t>(Typical General arrangement)</a:t>
            </a:r>
            <a:endParaRPr lang="en-US" dirty="0"/>
          </a:p>
        </p:txBody>
      </p:sp>
      <p:pic>
        <p:nvPicPr>
          <p:cNvPr id="7" name="Picture 6">
            <a:extLst>
              <a:ext uri="{FF2B5EF4-FFF2-40B4-BE49-F238E27FC236}">
                <a16:creationId xmlns:a16="http://schemas.microsoft.com/office/drawing/2014/main" xmlns="" id="{ED342678-8F02-B53D-6615-622448195BBF}"/>
              </a:ext>
            </a:extLst>
          </p:cNvPr>
          <p:cNvPicPr>
            <a:picLocks noChangeAspect="1"/>
          </p:cNvPicPr>
          <p:nvPr/>
        </p:nvPicPr>
        <p:blipFill>
          <a:blip r:embed="rId2"/>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xmlns="" id="{23A8EE87-B67F-0D3C-4DAC-5F2649C70109}"/>
              </a:ext>
            </a:extLst>
          </p:cNvPr>
          <p:cNvSpPr txBox="1"/>
          <p:nvPr/>
        </p:nvSpPr>
        <p:spPr>
          <a:xfrm>
            <a:off x="8635042" y="3572284"/>
            <a:ext cx="2993365" cy="646331"/>
          </a:xfrm>
          <a:prstGeom prst="rect">
            <a:avLst/>
          </a:prstGeom>
          <a:noFill/>
        </p:spPr>
        <p:txBody>
          <a:bodyPr wrap="square" rtlCol="0">
            <a:spAutoFit/>
          </a:bodyPr>
          <a:lstStyle/>
          <a:p>
            <a:pPr algn="r"/>
            <a:r>
              <a:rPr lang="en-US" dirty="0"/>
              <a:t>Two panels are on one PCB under 100mm x 100mm</a:t>
            </a:r>
          </a:p>
        </p:txBody>
      </p:sp>
      <p:sp>
        <p:nvSpPr>
          <p:cNvPr id="9" name="TextBox 8">
            <a:extLst>
              <a:ext uri="{FF2B5EF4-FFF2-40B4-BE49-F238E27FC236}">
                <a16:creationId xmlns:a16="http://schemas.microsoft.com/office/drawing/2014/main" xmlns="" id="{733CB0A3-FCA9-4B2E-8E15-A7C70C076B2E}"/>
              </a:ext>
            </a:extLst>
          </p:cNvPr>
          <p:cNvSpPr txBox="1"/>
          <p:nvPr/>
        </p:nvSpPr>
        <p:spPr>
          <a:xfrm>
            <a:off x="740663" y="2098100"/>
            <a:ext cx="7607061" cy="646331"/>
          </a:xfrm>
          <a:prstGeom prst="rect">
            <a:avLst/>
          </a:prstGeom>
          <a:noFill/>
        </p:spPr>
        <p:txBody>
          <a:bodyPr wrap="square" rtlCol="0">
            <a:spAutoFit/>
          </a:bodyPr>
          <a:lstStyle/>
          <a:p>
            <a:r>
              <a:rPr lang="en-US" dirty="0"/>
              <a:t>One MaxDuino. </a:t>
            </a:r>
          </a:p>
          <a:p>
            <a:r>
              <a:rPr lang="en-US" dirty="0"/>
              <a:t>Vee cuts in the PCB allow clean separation with minimal force.  </a:t>
            </a:r>
          </a:p>
        </p:txBody>
      </p:sp>
      <p:pic>
        <p:nvPicPr>
          <p:cNvPr id="4" name="Picture 3">
            <a:extLst>
              <a:ext uri="{FF2B5EF4-FFF2-40B4-BE49-F238E27FC236}">
                <a16:creationId xmlns:a16="http://schemas.microsoft.com/office/drawing/2014/main" xmlns="" id="{D6D4626F-57B8-7422-E74B-9145B972F668}"/>
              </a:ext>
            </a:extLst>
          </p:cNvPr>
          <p:cNvPicPr>
            <a:picLocks noChangeAspect="1"/>
          </p:cNvPicPr>
          <p:nvPr/>
        </p:nvPicPr>
        <p:blipFill>
          <a:blip r:embed="rId3"/>
          <a:stretch>
            <a:fillRect/>
          </a:stretch>
        </p:blipFill>
        <p:spPr>
          <a:xfrm>
            <a:off x="740663" y="2744431"/>
            <a:ext cx="7042030" cy="3873006"/>
          </a:xfrm>
          <a:prstGeom prst="rect">
            <a:avLst/>
          </a:prstGeom>
        </p:spPr>
      </p:pic>
    </p:spTree>
    <p:extLst>
      <p:ext uri="{BB962C8B-B14F-4D97-AF65-F5344CB8AC3E}">
        <p14:creationId xmlns:p14="http://schemas.microsoft.com/office/powerpoint/2010/main" val="68832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6DDADA8C-14C5-435B-6372-BAD573D1D2E7}"/>
              </a:ext>
            </a:extLst>
          </p:cNvPr>
          <p:cNvPicPr>
            <a:picLocks noChangeAspect="1"/>
          </p:cNvPicPr>
          <p:nvPr/>
        </p:nvPicPr>
        <p:blipFill>
          <a:blip r:embed="rId3"/>
          <a:stretch>
            <a:fillRect/>
          </a:stretch>
        </p:blipFill>
        <p:spPr>
          <a:xfrm>
            <a:off x="2087284" y="846626"/>
            <a:ext cx="7908028" cy="5318350"/>
          </a:xfrm>
          <a:prstGeom prst="rect">
            <a:avLst/>
          </a:prstGeom>
        </p:spPr>
      </p:pic>
      <p:sp>
        <p:nvSpPr>
          <p:cNvPr id="2" name="Title 1">
            <a:extLst>
              <a:ext uri="{FF2B5EF4-FFF2-40B4-BE49-F238E27FC236}">
                <a16:creationId xmlns:a16="http://schemas.microsoft.com/office/drawing/2014/main" xmlns="" id="{2F622167-B5BC-DC7C-9813-0CFCF0DB7704}"/>
              </a:ext>
            </a:extLst>
          </p:cNvPr>
          <p:cNvSpPr>
            <a:spLocks noGrp="1"/>
          </p:cNvSpPr>
          <p:nvPr>
            <p:ph type="title"/>
          </p:nvPr>
        </p:nvSpPr>
        <p:spPr>
          <a:xfrm>
            <a:off x="139460" y="179054"/>
            <a:ext cx="3871823" cy="480264"/>
          </a:xfrm>
        </p:spPr>
        <p:txBody>
          <a:bodyPr>
            <a:normAutofit fontScale="90000"/>
          </a:bodyPr>
          <a:lstStyle/>
          <a:p>
            <a:r>
              <a:rPr lang="en-US" dirty="0"/>
              <a:t>MaxDuino </a:t>
            </a:r>
            <a:r>
              <a:rPr lang="en-US" dirty="0" smtClean="0"/>
              <a:t>1.6</a:t>
            </a:r>
            <a:endParaRPr lang="en-US" dirty="0"/>
          </a:p>
        </p:txBody>
      </p:sp>
      <p:sp>
        <p:nvSpPr>
          <p:cNvPr id="8" name="Rectangle 7">
            <a:extLst>
              <a:ext uri="{FF2B5EF4-FFF2-40B4-BE49-F238E27FC236}">
                <a16:creationId xmlns:a16="http://schemas.microsoft.com/office/drawing/2014/main" xmlns="" id="{FC5367FC-685F-63FD-468F-615797C70DD9}"/>
              </a:ext>
            </a:extLst>
          </p:cNvPr>
          <p:cNvSpPr/>
          <p:nvPr/>
        </p:nvSpPr>
        <p:spPr>
          <a:xfrm rot="724829">
            <a:off x="7613311" y="2012688"/>
            <a:ext cx="2518832" cy="1329520"/>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xmlns="" id="{F02FCE21-17A7-FB96-66E1-5EC6D2F6C04F}"/>
              </a:ext>
            </a:extLst>
          </p:cNvPr>
          <p:cNvSpPr/>
          <p:nvPr/>
        </p:nvSpPr>
        <p:spPr>
          <a:xfrm>
            <a:off x="9995312" y="1219722"/>
            <a:ext cx="1661573" cy="599399"/>
          </a:xfrm>
          <a:prstGeom prst="wedgeRectCallout">
            <a:avLst>
              <a:gd name="adj1" fmla="val -80187"/>
              <a:gd name="adj2" fmla="val 211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Versatile Power Supply</a:t>
            </a:r>
          </a:p>
        </p:txBody>
      </p:sp>
      <p:sp>
        <p:nvSpPr>
          <p:cNvPr id="10" name="Speech Bubble: Rectangle 9">
            <a:extLst>
              <a:ext uri="{FF2B5EF4-FFF2-40B4-BE49-F238E27FC236}">
                <a16:creationId xmlns:a16="http://schemas.microsoft.com/office/drawing/2014/main" xmlns="" id="{58B0D830-F3E5-BFA3-3DB3-4DCCC2882FE5}"/>
              </a:ext>
            </a:extLst>
          </p:cNvPr>
          <p:cNvSpPr/>
          <p:nvPr/>
        </p:nvSpPr>
        <p:spPr>
          <a:xfrm>
            <a:off x="10279670" y="3645582"/>
            <a:ext cx="1377216" cy="599399"/>
          </a:xfrm>
          <a:prstGeom prst="wedgeRectCallout">
            <a:avLst>
              <a:gd name="adj1" fmla="val -101930"/>
              <a:gd name="adj2" fmla="val 481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5V DC input (or output)</a:t>
            </a:r>
          </a:p>
        </p:txBody>
      </p:sp>
      <p:sp>
        <p:nvSpPr>
          <p:cNvPr id="11" name="Speech Bubble: Rectangle 10">
            <a:extLst>
              <a:ext uri="{FF2B5EF4-FFF2-40B4-BE49-F238E27FC236}">
                <a16:creationId xmlns:a16="http://schemas.microsoft.com/office/drawing/2014/main" xmlns="" id="{D1EB4AAA-617F-ED86-082C-38002CEB9A0D}"/>
              </a:ext>
            </a:extLst>
          </p:cNvPr>
          <p:cNvSpPr/>
          <p:nvPr/>
        </p:nvSpPr>
        <p:spPr>
          <a:xfrm>
            <a:off x="4701807" y="5363606"/>
            <a:ext cx="2026001" cy="599399"/>
          </a:xfrm>
          <a:prstGeom prst="wedgeRectCallout">
            <a:avLst>
              <a:gd name="adj1" fmla="val 49500"/>
              <a:gd name="adj2" fmla="val -10901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I/O 3 pin headers in groups of 4</a:t>
            </a:r>
          </a:p>
        </p:txBody>
      </p:sp>
      <p:sp>
        <p:nvSpPr>
          <p:cNvPr id="12" name="Rectangle 11">
            <a:extLst>
              <a:ext uri="{FF2B5EF4-FFF2-40B4-BE49-F238E27FC236}">
                <a16:creationId xmlns:a16="http://schemas.microsoft.com/office/drawing/2014/main" xmlns="" id="{03749857-D7A5-0BE4-A5DF-98C5E14C6E7C}"/>
              </a:ext>
            </a:extLst>
          </p:cNvPr>
          <p:cNvSpPr/>
          <p:nvPr/>
        </p:nvSpPr>
        <p:spPr>
          <a:xfrm rot="1242776">
            <a:off x="6784367" y="3250930"/>
            <a:ext cx="717375" cy="19413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9B9F2192-65A6-AABB-D545-409286997372}"/>
              </a:ext>
            </a:extLst>
          </p:cNvPr>
          <p:cNvSpPr/>
          <p:nvPr/>
        </p:nvSpPr>
        <p:spPr>
          <a:xfrm rot="1086632">
            <a:off x="7399231" y="4598323"/>
            <a:ext cx="717375" cy="898922"/>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59E7F0F9-9DBA-DEE3-687F-37A1B9EE8161}"/>
              </a:ext>
            </a:extLst>
          </p:cNvPr>
          <p:cNvSpPr/>
          <p:nvPr/>
        </p:nvSpPr>
        <p:spPr>
          <a:xfrm rot="1144626">
            <a:off x="5319322" y="2582551"/>
            <a:ext cx="717375" cy="844164"/>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8063F49-9BBC-E283-5B3F-86E553B925DE}"/>
              </a:ext>
            </a:extLst>
          </p:cNvPr>
          <p:cNvSpPr/>
          <p:nvPr/>
        </p:nvSpPr>
        <p:spPr>
          <a:xfrm rot="880118">
            <a:off x="7749223" y="3415096"/>
            <a:ext cx="277134" cy="877320"/>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xmlns="" id="{E846A721-650A-9BFE-319C-70768CD873B2}"/>
              </a:ext>
            </a:extLst>
          </p:cNvPr>
          <p:cNvSpPr/>
          <p:nvPr/>
        </p:nvSpPr>
        <p:spPr>
          <a:xfrm>
            <a:off x="7754151" y="2647209"/>
            <a:ext cx="735781" cy="281748"/>
          </a:xfrm>
          <a:prstGeom prst="wedgeRectCallout">
            <a:avLst>
              <a:gd name="adj1" fmla="val -73619"/>
              <a:gd name="adj2" fmla="val 20686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xmlns="" id="{8A9E500B-EE0B-9D82-9F1E-C33776F97691}"/>
              </a:ext>
            </a:extLst>
          </p:cNvPr>
          <p:cNvSpPr/>
          <p:nvPr/>
        </p:nvSpPr>
        <p:spPr>
          <a:xfrm rot="1403705">
            <a:off x="3764205" y="2941316"/>
            <a:ext cx="1552823" cy="164022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xmlns="" id="{513333EE-1D8E-EC26-BC09-1BE031105CF5}"/>
              </a:ext>
            </a:extLst>
          </p:cNvPr>
          <p:cNvSpPr/>
          <p:nvPr/>
        </p:nvSpPr>
        <p:spPr>
          <a:xfrm>
            <a:off x="2763628" y="4948641"/>
            <a:ext cx="1226275" cy="489356"/>
          </a:xfrm>
          <a:prstGeom prst="wedgeRectCallout">
            <a:avLst>
              <a:gd name="adj1" fmla="val 38667"/>
              <a:gd name="adj2" fmla="val -20817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xmlns="" id="{F137DB90-AF4F-865F-01D6-76DD5F5B8196}"/>
              </a:ext>
            </a:extLst>
          </p:cNvPr>
          <p:cNvSpPr/>
          <p:nvPr/>
        </p:nvSpPr>
        <p:spPr>
          <a:xfrm rot="1675174">
            <a:off x="2796490" y="1444338"/>
            <a:ext cx="1265144" cy="1859987"/>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xmlns="" id="{E692F965-3EAE-9FFC-1CE4-41D622BEC614}"/>
              </a:ext>
            </a:extLst>
          </p:cNvPr>
          <p:cNvSpPr/>
          <p:nvPr/>
        </p:nvSpPr>
        <p:spPr>
          <a:xfrm>
            <a:off x="877783" y="924555"/>
            <a:ext cx="1377216" cy="88014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RJ45 for Power &amp; RS485</a:t>
            </a:r>
          </a:p>
        </p:txBody>
      </p:sp>
      <p:sp>
        <p:nvSpPr>
          <p:cNvPr id="21" name="Speech Bubble: Rectangle 20">
            <a:extLst>
              <a:ext uri="{FF2B5EF4-FFF2-40B4-BE49-F238E27FC236}">
                <a16:creationId xmlns:a16="http://schemas.microsoft.com/office/drawing/2014/main" xmlns="" id="{5A4840A8-836C-E0F9-3150-0C9605CFD8DA}"/>
              </a:ext>
            </a:extLst>
          </p:cNvPr>
          <p:cNvSpPr/>
          <p:nvPr/>
        </p:nvSpPr>
        <p:spPr>
          <a:xfrm>
            <a:off x="5828591" y="231040"/>
            <a:ext cx="2170943" cy="926570"/>
          </a:xfrm>
          <a:prstGeom prst="wedgeRectCallout">
            <a:avLst>
              <a:gd name="adj1" fmla="val -37998"/>
              <a:gd name="adj2" fmla="val 26125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Opto-Isolated DCC Decoding</a:t>
            </a:r>
          </a:p>
          <a:p>
            <a:pPr algn="ctr"/>
            <a:r>
              <a:rPr lang="en-US" sz="1400" dirty="0"/>
              <a:t>Under Arduino Nano</a:t>
            </a:r>
          </a:p>
        </p:txBody>
      </p:sp>
      <p:sp>
        <p:nvSpPr>
          <p:cNvPr id="22" name="Rectangle 21">
            <a:extLst>
              <a:ext uri="{FF2B5EF4-FFF2-40B4-BE49-F238E27FC236}">
                <a16:creationId xmlns:a16="http://schemas.microsoft.com/office/drawing/2014/main" xmlns="" id="{458D3DDF-346C-00BD-B31F-7B13BF734F82}"/>
              </a:ext>
            </a:extLst>
          </p:cNvPr>
          <p:cNvSpPr/>
          <p:nvPr/>
        </p:nvSpPr>
        <p:spPr>
          <a:xfrm rot="1230648">
            <a:off x="5760821" y="2047890"/>
            <a:ext cx="1050216" cy="2931103"/>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xmlns="" id="{37538C2D-9B0F-FA70-C9C7-E1976ED5711A}"/>
              </a:ext>
            </a:extLst>
          </p:cNvPr>
          <p:cNvSpPr/>
          <p:nvPr/>
        </p:nvSpPr>
        <p:spPr>
          <a:xfrm>
            <a:off x="9408771" y="5891617"/>
            <a:ext cx="1546233" cy="359650"/>
          </a:xfrm>
          <a:prstGeom prst="wedgeRectCallout">
            <a:avLst>
              <a:gd name="adj1" fmla="val -106893"/>
              <a:gd name="adj2" fmla="val -1138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xmlns="" id="{6E059BFE-C6B4-F279-4ED9-80170500DC5C}"/>
              </a:ext>
            </a:extLst>
          </p:cNvPr>
          <p:cNvSpPr/>
          <p:nvPr/>
        </p:nvSpPr>
        <p:spPr>
          <a:xfrm>
            <a:off x="3989903" y="356885"/>
            <a:ext cx="1562013" cy="514714"/>
          </a:xfrm>
          <a:prstGeom prst="wedgeRectCallout">
            <a:avLst>
              <a:gd name="adj1" fmla="val 24082"/>
              <a:gd name="adj2" fmla="val 29219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WS2812B </a:t>
            </a:r>
          </a:p>
          <a:p>
            <a:pPr algn="ctr"/>
            <a:r>
              <a:rPr lang="en-US" sz="1600" dirty="0"/>
              <a:t>RGB NeoPixel</a:t>
            </a:r>
          </a:p>
        </p:txBody>
      </p:sp>
      <p:sp>
        <p:nvSpPr>
          <p:cNvPr id="6" name="Speech Bubble: Rectangle 5">
            <a:extLst>
              <a:ext uri="{FF2B5EF4-FFF2-40B4-BE49-F238E27FC236}">
                <a16:creationId xmlns:a16="http://schemas.microsoft.com/office/drawing/2014/main" xmlns="" id="{BBCE8696-03DC-1E8F-9FDE-598443E63E2C}"/>
              </a:ext>
            </a:extLst>
          </p:cNvPr>
          <p:cNvSpPr/>
          <p:nvPr/>
        </p:nvSpPr>
        <p:spPr>
          <a:xfrm>
            <a:off x="439387" y="4721963"/>
            <a:ext cx="1926159" cy="716034"/>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Speaker and Preamp Output </a:t>
            </a:r>
            <a:r>
              <a:rPr lang="en-US" dirty="0"/>
              <a:t>Terminals</a:t>
            </a:r>
          </a:p>
        </p:txBody>
      </p:sp>
      <p:sp>
        <p:nvSpPr>
          <p:cNvPr id="4" name="Speech Bubble: Rectangle 3">
            <a:extLst>
              <a:ext uri="{FF2B5EF4-FFF2-40B4-BE49-F238E27FC236}">
                <a16:creationId xmlns:a16="http://schemas.microsoft.com/office/drawing/2014/main" xmlns="" id="{481BDB1F-7823-F47D-CFF2-1545DB369543}"/>
              </a:ext>
            </a:extLst>
          </p:cNvPr>
          <p:cNvSpPr/>
          <p:nvPr/>
        </p:nvSpPr>
        <p:spPr>
          <a:xfrm>
            <a:off x="8911975" y="129254"/>
            <a:ext cx="1914123" cy="759594"/>
          </a:xfrm>
          <a:prstGeom prst="wedgeRectCallout">
            <a:avLst>
              <a:gd name="adj1" fmla="val -90887"/>
              <a:gd name="adj2" fmla="val 18359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9-15V AC/DC or</a:t>
            </a:r>
          </a:p>
          <a:p>
            <a:pPr algn="ctr"/>
            <a:r>
              <a:rPr lang="en-US" sz="1600" dirty="0"/>
              <a:t>DCC Input </a:t>
            </a:r>
          </a:p>
        </p:txBody>
      </p:sp>
    </p:spTree>
    <p:extLst>
      <p:ext uri="{BB962C8B-B14F-4D97-AF65-F5344CB8AC3E}">
        <p14:creationId xmlns:p14="http://schemas.microsoft.com/office/powerpoint/2010/main" val="130319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90"/>
                                          </p:val>
                                        </p:tav>
                                        <p:tav tm="100000">
                                          <p:val>
                                            <p:fltVal val="0"/>
                                          </p:val>
                                        </p:tav>
                                      </p:tavLst>
                                    </p:anim>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8" grpId="0" animBg="1"/>
      <p:bldP spid="20" grpId="0" animBg="1"/>
      <p:bldP spid="21" grpId="0" animBg="1"/>
      <p:bldP spid="23" grpId="0" animBg="1"/>
      <p:bldP spid="5" grpId="0" animBg="1"/>
      <p:bldP spid="6"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xmlns="" id="{9282B0F4-A3CE-2390-A99B-7DA9E75F42BF}"/>
              </a:ext>
            </a:extLst>
          </p:cNvPr>
          <p:cNvPicPr>
            <a:picLocks noChangeAspect="1"/>
          </p:cNvPicPr>
          <p:nvPr/>
        </p:nvPicPr>
        <p:blipFill>
          <a:blip r:embed="rId3"/>
          <a:stretch>
            <a:fillRect/>
          </a:stretch>
        </p:blipFill>
        <p:spPr>
          <a:xfrm rot="7817784">
            <a:off x="8989083" y="521386"/>
            <a:ext cx="1630886" cy="1399816"/>
          </a:xfrm>
          <a:prstGeom prst="rect">
            <a:avLst/>
          </a:prstGeom>
        </p:spPr>
      </p:pic>
      <p:sp>
        <p:nvSpPr>
          <p:cNvPr id="2" name="Title 1">
            <a:extLst>
              <a:ext uri="{FF2B5EF4-FFF2-40B4-BE49-F238E27FC236}">
                <a16:creationId xmlns:a16="http://schemas.microsoft.com/office/drawing/2014/main" xmlns="" id="{2F622167-B5BC-DC7C-9813-0CFCF0DB7704}"/>
              </a:ext>
            </a:extLst>
          </p:cNvPr>
          <p:cNvSpPr>
            <a:spLocks noGrp="1"/>
          </p:cNvSpPr>
          <p:nvPr>
            <p:ph type="title"/>
          </p:nvPr>
        </p:nvSpPr>
        <p:spPr>
          <a:xfrm>
            <a:off x="139460" y="179054"/>
            <a:ext cx="8133272" cy="480264"/>
          </a:xfrm>
        </p:spPr>
        <p:txBody>
          <a:bodyPr>
            <a:normAutofit fontScale="90000"/>
          </a:bodyPr>
          <a:lstStyle/>
          <a:p>
            <a:r>
              <a:rPr lang="en-US" dirty="0"/>
              <a:t>MaxDuino General Architecture</a:t>
            </a:r>
          </a:p>
        </p:txBody>
      </p:sp>
      <p:pic>
        <p:nvPicPr>
          <p:cNvPr id="10" name="Picture 9">
            <a:extLst>
              <a:ext uri="{FF2B5EF4-FFF2-40B4-BE49-F238E27FC236}">
                <a16:creationId xmlns:a16="http://schemas.microsoft.com/office/drawing/2014/main" xmlns="" id="{542C5D20-7396-D2ED-1352-B81ECB1816BE}"/>
              </a:ext>
            </a:extLst>
          </p:cNvPr>
          <p:cNvPicPr>
            <a:picLocks noChangeAspect="1"/>
          </p:cNvPicPr>
          <p:nvPr/>
        </p:nvPicPr>
        <p:blipFill>
          <a:blip r:embed="rId4"/>
          <a:stretch>
            <a:fillRect/>
          </a:stretch>
        </p:blipFill>
        <p:spPr>
          <a:xfrm>
            <a:off x="4029794" y="2264671"/>
            <a:ext cx="1924050" cy="4029075"/>
          </a:xfrm>
          <a:prstGeom prst="rect">
            <a:avLst/>
          </a:prstGeom>
        </p:spPr>
      </p:pic>
      <p:pic>
        <p:nvPicPr>
          <p:cNvPr id="12" name="Picture 11">
            <a:extLst>
              <a:ext uri="{FF2B5EF4-FFF2-40B4-BE49-F238E27FC236}">
                <a16:creationId xmlns:a16="http://schemas.microsoft.com/office/drawing/2014/main" xmlns="" id="{9914379B-715B-E074-EC22-84D04A63D9E4}"/>
              </a:ext>
            </a:extLst>
          </p:cNvPr>
          <p:cNvPicPr>
            <a:picLocks noChangeAspect="1"/>
          </p:cNvPicPr>
          <p:nvPr/>
        </p:nvPicPr>
        <p:blipFill>
          <a:blip r:embed="rId4"/>
          <a:stretch>
            <a:fillRect/>
          </a:stretch>
        </p:blipFill>
        <p:spPr>
          <a:xfrm>
            <a:off x="747929" y="2264671"/>
            <a:ext cx="1924050" cy="4029075"/>
          </a:xfrm>
          <a:prstGeom prst="rect">
            <a:avLst/>
          </a:prstGeom>
        </p:spPr>
      </p:pic>
      <p:pic>
        <p:nvPicPr>
          <p:cNvPr id="14" name="Picture 13">
            <a:extLst>
              <a:ext uri="{FF2B5EF4-FFF2-40B4-BE49-F238E27FC236}">
                <a16:creationId xmlns:a16="http://schemas.microsoft.com/office/drawing/2014/main" xmlns="" id="{3BF78E8C-565B-FC28-7C57-4C1CA6CBCCB1}"/>
              </a:ext>
            </a:extLst>
          </p:cNvPr>
          <p:cNvPicPr>
            <a:picLocks noChangeAspect="1"/>
          </p:cNvPicPr>
          <p:nvPr/>
        </p:nvPicPr>
        <p:blipFill>
          <a:blip r:embed="rId4"/>
          <a:stretch>
            <a:fillRect/>
          </a:stretch>
        </p:blipFill>
        <p:spPr>
          <a:xfrm>
            <a:off x="7311659" y="2264671"/>
            <a:ext cx="1924050" cy="4029075"/>
          </a:xfrm>
          <a:prstGeom prst="rect">
            <a:avLst/>
          </a:prstGeom>
        </p:spPr>
      </p:pic>
      <p:pic>
        <p:nvPicPr>
          <p:cNvPr id="16" name="Picture 15">
            <a:extLst>
              <a:ext uri="{FF2B5EF4-FFF2-40B4-BE49-F238E27FC236}">
                <a16:creationId xmlns:a16="http://schemas.microsoft.com/office/drawing/2014/main" xmlns="" id="{C438793D-8F3B-1D6E-C50C-A1D0A78606D7}"/>
              </a:ext>
            </a:extLst>
          </p:cNvPr>
          <p:cNvPicPr>
            <a:picLocks noChangeAspect="1"/>
          </p:cNvPicPr>
          <p:nvPr/>
        </p:nvPicPr>
        <p:blipFill>
          <a:blip r:embed="rId5"/>
          <a:stretch>
            <a:fillRect/>
          </a:stretch>
        </p:blipFill>
        <p:spPr>
          <a:xfrm>
            <a:off x="5480290" y="659318"/>
            <a:ext cx="2168339" cy="1579623"/>
          </a:xfrm>
          <a:prstGeom prst="rect">
            <a:avLst/>
          </a:prstGeom>
        </p:spPr>
      </p:pic>
      <p:pic>
        <p:nvPicPr>
          <p:cNvPr id="17" name="Picture 16">
            <a:extLst>
              <a:ext uri="{FF2B5EF4-FFF2-40B4-BE49-F238E27FC236}">
                <a16:creationId xmlns:a16="http://schemas.microsoft.com/office/drawing/2014/main" xmlns="" id="{060D2DFC-1893-BB33-3180-D290C1A017EC}"/>
              </a:ext>
            </a:extLst>
          </p:cNvPr>
          <p:cNvPicPr>
            <a:picLocks noChangeAspect="1"/>
          </p:cNvPicPr>
          <p:nvPr/>
        </p:nvPicPr>
        <p:blipFill>
          <a:blip r:embed="rId5"/>
          <a:stretch>
            <a:fillRect/>
          </a:stretch>
        </p:blipFill>
        <p:spPr>
          <a:xfrm>
            <a:off x="2335010" y="732580"/>
            <a:ext cx="2168339" cy="1579623"/>
          </a:xfrm>
          <a:prstGeom prst="rect">
            <a:avLst/>
          </a:prstGeom>
        </p:spPr>
      </p:pic>
      <p:cxnSp>
        <p:nvCxnSpPr>
          <p:cNvPr id="19" name="Straight Connector 18">
            <a:extLst>
              <a:ext uri="{FF2B5EF4-FFF2-40B4-BE49-F238E27FC236}">
                <a16:creationId xmlns:a16="http://schemas.microsoft.com/office/drawing/2014/main" xmlns="" id="{E0B27A8B-E65C-53C3-A14F-4B851A5C2384}"/>
              </a:ext>
            </a:extLst>
          </p:cNvPr>
          <p:cNvCxnSpPr/>
          <p:nvPr/>
        </p:nvCxnSpPr>
        <p:spPr>
          <a:xfrm>
            <a:off x="9144000" y="3929419"/>
            <a:ext cx="0" cy="457200"/>
          </a:xfrm>
          <a:prstGeom prst="line">
            <a:avLst/>
          </a:prstGeom>
          <a:ln w="76200">
            <a:solidFill>
              <a:srgbClr val="F43AD1"/>
            </a:solidFill>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xmlns="" id="{99ACB2C4-9FDB-15F2-25CF-7C0B13A79CA4}"/>
              </a:ext>
            </a:extLst>
          </p:cNvPr>
          <p:cNvSpPr/>
          <p:nvPr/>
        </p:nvSpPr>
        <p:spPr>
          <a:xfrm>
            <a:off x="9343296" y="2553275"/>
            <a:ext cx="2733685" cy="1181961"/>
          </a:xfrm>
          <a:prstGeom prst="wedgeRectCallout">
            <a:avLst>
              <a:gd name="adj1" fmla="val -56175"/>
              <a:gd name="adj2" fmla="val 785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On one MaxDuino install a jumper instead of this diode. This allows power ‘out’ onto the network cable.</a:t>
            </a:r>
          </a:p>
        </p:txBody>
      </p:sp>
      <p:sp>
        <p:nvSpPr>
          <p:cNvPr id="22" name="Speech Bubble: Rectangle 21">
            <a:extLst>
              <a:ext uri="{FF2B5EF4-FFF2-40B4-BE49-F238E27FC236}">
                <a16:creationId xmlns:a16="http://schemas.microsoft.com/office/drawing/2014/main" xmlns="" id="{BE5F7AF5-E9C6-F954-9087-DE40FC6BCDED}"/>
              </a:ext>
            </a:extLst>
          </p:cNvPr>
          <p:cNvSpPr/>
          <p:nvPr/>
        </p:nvSpPr>
        <p:spPr>
          <a:xfrm>
            <a:off x="9343296" y="4896786"/>
            <a:ext cx="2733685" cy="563736"/>
          </a:xfrm>
          <a:prstGeom prst="wedgeRectCallout">
            <a:avLst>
              <a:gd name="adj1" fmla="val -57753"/>
              <a:gd name="adj2" fmla="val -3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 provided here is then supplied to all </a:t>
            </a:r>
            <a:r>
              <a:rPr lang="en-US" sz="1600" dirty="0" err="1"/>
              <a:t>MaxDuinos</a:t>
            </a:r>
            <a:r>
              <a:rPr lang="en-US" sz="1600" dirty="0"/>
              <a:t>.</a:t>
            </a:r>
          </a:p>
        </p:txBody>
      </p:sp>
      <p:sp>
        <p:nvSpPr>
          <p:cNvPr id="23" name="Speech Bubble: Rectangle 22">
            <a:extLst>
              <a:ext uri="{FF2B5EF4-FFF2-40B4-BE49-F238E27FC236}">
                <a16:creationId xmlns:a16="http://schemas.microsoft.com/office/drawing/2014/main" xmlns="" id="{60C739FE-D17F-6156-3EB1-64111C87DFAD}"/>
              </a:ext>
            </a:extLst>
          </p:cNvPr>
          <p:cNvSpPr/>
          <p:nvPr/>
        </p:nvSpPr>
        <p:spPr>
          <a:xfrm>
            <a:off x="170881" y="883647"/>
            <a:ext cx="2374376" cy="563736"/>
          </a:xfrm>
          <a:prstGeom prst="wedgeRectCallout">
            <a:avLst>
              <a:gd name="adj1" fmla="val 48325"/>
              <a:gd name="adj2" fmla="val 96054"/>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RJ45 cable distributes both Power &amp; RS485</a:t>
            </a:r>
          </a:p>
        </p:txBody>
      </p:sp>
      <p:pic>
        <p:nvPicPr>
          <p:cNvPr id="25" name="Picture 24">
            <a:extLst>
              <a:ext uri="{FF2B5EF4-FFF2-40B4-BE49-F238E27FC236}">
                <a16:creationId xmlns:a16="http://schemas.microsoft.com/office/drawing/2014/main" xmlns="" id="{16121F8A-3BE3-E3D3-31DA-5E8DC10AEE0B}"/>
              </a:ext>
            </a:extLst>
          </p:cNvPr>
          <p:cNvPicPr>
            <a:picLocks noChangeAspect="1"/>
          </p:cNvPicPr>
          <p:nvPr/>
        </p:nvPicPr>
        <p:blipFill>
          <a:blip r:embed="rId5"/>
          <a:stretch>
            <a:fillRect/>
          </a:stretch>
        </p:blipFill>
        <p:spPr>
          <a:xfrm rot="16960314">
            <a:off x="7749547" y="667774"/>
            <a:ext cx="1641676" cy="1195952"/>
          </a:xfrm>
          <a:prstGeom prst="rect">
            <a:avLst/>
          </a:prstGeom>
        </p:spPr>
      </p:pic>
      <p:pic>
        <p:nvPicPr>
          <p:cNvPr id="27" name="Picture 26">
            <a:extLst>
              <a:ext uri="{FF2B5EF4-FFF2-40B4-BE49-F238E27FC236}">
                <a16:creationId xmlns:a16="http://schemas.microsoft.com/office/drawing/2014/main" xmlns="" id="{25018EDF-D526-CF0A-5C1F-79122DA4D347}"/>
              </a:ext>
            </a:extLst>
          </p:cNvPr>
          <p:cNvPicPr>
            <a:picLocks noChangeAspect="1"/>
          </p:cNvPicPr>
          <p:nvPr/>
        </p:nvPicPr>
        <p:blipFill>
          <a:blip r:embed="rId6"/>
          <a:stretch>
            <a:fillRect/>
          </a:stretch>
        </p:blipFill>
        <p:spPr>
          <a:xfrm>
            <a:off x="10052034" y="1464045"/>
            <a:ext cx="1879840" cy="774896"/>
          </a:xfrm>
          <a:prstGeom prst="rect">
            <a:avLst/>
          </a:prstGeom>
        </p:spPr>
      </p:pic>
      <p:sp>
        <p:nvSpPr>
          <p:cNvPr id="30" name="Speech Bubble: Rectangle 29">
            <a:extLst>
              <a:ext uri="{FF2B5EF4-FFF2-40B4-BE49-F238E27FC236}">
                <a16:creationId xmlns:a16="http://schemas.microsoft.com/office/drawing/2014/main" xmlns="" id="{EF4406C2-A9CD-C52D-108E-CD95DCE2C167}"/>
              </a:ext>
            </a:extLst>
          </p:cNvPr>
          <p:cNvSpPr/>
          <p:nvPr/>
        </p:nvSpPr>
        <p:spPr>
          <a:xfrm>
            <a:off x="9902679" y="211616"/>
            <a:ext cx="2149861" cy="849433"/>
          </a:xfrm>
          <a:prstGeom prst="wedgeRectCallout">
            <a:avLst>
              <a:gd name="adj1" fmla="val -32698"/>
              <a:gd name="adj2" fmla="val 9719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USB from JMRI hops onto network cable </a:t>
            </a:r>
          </a:p>
          <a:p>
            <a:r>
              <a:rPr lang="en-US" sz="1600" dirty="0"/>
              <a:t>(2 wires)</a:t>
            </a:r>
          </a:p>
        </p:txBody>
      </p:sp>
    </p:spTree>
    <p:extLst>
      <p:ext uri="{BB962C8B-B14F-4D97-AF65-F5344CB8AC3E}">
        <p14:creationId xmlns:p14="http://schemas.microsoft.com/office/powerpoint/2010/main" val="407676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614855" y="3057878"/>
            <a:ext cx="11287215" cy="3539430"/>
          </a:xfrm>
          <a:prstGeom prst="rect">
            <a:avLst/>
          </a:prstGeom>
          <a:noFill/>
        </p:spPr>
        <p:txBody>
          <a:bodyPr wrap="square" rtlCol="0">
            <a:spAutoFit/>
          </a:bodyPr>
          <a:lstStyle/>
          <a:p>
            <a:r>
              <a:rPr lang="en-US" sz="1600" b="1" dirty="0"/>
              <a:t>Power</a:t>
            </a:r>
            <a:r>
              <a:rPr lang="en-US" sz="1600" dirty="0"/>
              <a:t> comes in from the left. It can be 9-15V AC/DC, or a DCC feed. It then goes through a full wave bridge rectifier D1-D4 implemented as discrete diodes for flexibility. There are 3 additional diodes in series D5,D6 and D7 that drop the supplied voltage to the rest of the circuit. The filtered and reduced DC voltage is input to the 5 volt regulator chip L7805. External power from the RJ45 jack enters via D11. Current will only flow if the external voltage exceeds any locally supplied voltage. The 5 volt regulator is capable of providing 1.5 amps (the preceding diodes may be limiting at less than this). The 5 volt output is filtered with C3 and C4 to produce a steady 5 volt supply. Note that C4 is needed to ensure stability of the voltage regulator. A LED is used to indicate the presence of 5 volts (even without any Arduino present.)  On the right hand side is a second set of terminals which can be used as a 5 volt output to supply other circuits, or this can be used as a 5 volt input (in which case the L7805 regulator and everything to the left of it is not required. </a:t>
            </a:r>
          </a:p>
          <a:p>
            <a:r>
              <a:rPr lang="en-US" sz="1600" b="1" dirty="0"/>
              <a:t>Notes:  </a:t>
            </a:r>
            <a:r>
              <a:rPr lang="en-US" sz="1600" dirty="0"/>
              <a:t>If DCC is used as a power source the use of a heat sink on the L7805 is strongly recommended. According to your preference high speed diodes may be used for D1-D4 (Usually at the expense of power handling). If DCC is used as the power source that signal is by default routed to the DCC optoisolator circuit. The input to the voltage regulator chip </a:t>
            </a:r>
            <a:r>
              <a:rPr lang="en-US" sz="1600" dirty="0">
                <a:solidFill>
                  <a:srgbClr val="FF0000"/>
                </a:solidFill>
              </a:rPr>
              <a:t>Vin</a:t>
            </a:r>
            <a:r>
              <a:rPr lang="en-US" sz="1600" dirty="0"/>
              <a:t> can be routed to the Vin pin of the Arduino (labelled </a:t>
            </a:r>
            <a:r>
              <a:rPr lang="en-US" sz="1600" dirty="0">
                <a:solidFill>
                  <a:srgbClr val="FF0000"/>
                </a:solidFill>
              </a:rPr>
              <a:t>Vin2</a:t>
            </a:r>
            <a:r>
              <a:rPr lang="en-US" sz="1600" dirty="0"/>
              <a:t>)  by inserting a jumper at </a:t>
            </a:r>
            <a:r>
              <a:rPr lang="en-US" sz="1600" dirty="0" err="1">
                <a:solidFill>
                  <a:srgbClr val="FF0000"/>
                </a:solidFill>
              </a:rPr>
              <a:t>Vin_En</a:t>
            </a:r>
            <a:r>
              <a:rPr lang="en-US" sz="1600" dirty="0"/>
              <a:t>. (You must verify Vin is 12VDC or less else the Arduinos on board regulator could be damaged). </a:t>
            </a:r>
          </a:p>
        </p:txBody>
      </p:sp>
      <p:pic>
        <p:nvPicPr>
          <p:cNvPr id="7" name="Picture 6">
            <a:extLst>
              <a:ext uri="{FF2B5EF4-FFF2-40B4-BE49-F238E27FC236}">
                <a16:creationId xmlns:a16="http://schemas.microsoft.com/office/drawing/2014/main" xmlns="" id="{DE891A46-6CAA-E60A-CCD7-1D6B4E9B465E}"/>
              </a:ext>
            </a:extLst>
          </p:cNvPr>
          <p:cNvPicPr>
            <a:picLocks noChangeAspect="1"/>
          </p:cNvPicPr>
          <p:nvPr/>
        </p:nvPicPr>
        <p:blipFill>
          <a:blip r:embed="rId2"/>
          <a:stretch>
            <a:fillRect/>
          </a:stretch>
        </p:blipFill>
        <p:spPr>
          <a:xfrm>
            <a:off x="396815" y="884865"/>
            <a:ext cx="11287215" cy="2000484"/>
          </a:xfrm>
          <a:prstGeom prst="rect">
            <a:avLst/>
          </a:prstGeom>
        </p:spPr>
      </p:pic>
    </p:spTree>
    <p:extLst>
      <p:ext uri="{BB962C8B-B14F-4D97-AF65-F5344CB8AC3E}">
        <p14:creationId xmlns:p14="http://schemas.microsoft.com/office/powerpoint/2010/main" val="400037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3414623" cy="816693"/>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720754" y="3329796"/>
            <a:ext cx="11142178" cy="3693319"/>
          </a:xfrm>
          <a:prstGeom prst="rect">
            <a:avLst/>
          </a:prstGeom>
          <a:noFill/>
        </p:spPr>
        <p:txBody>
          <a:bodyPr wrap="square" rtlCol="0">
            <a:spAutoFit/>
          </a:bodyPr>
          <a:lstStyle/>
          <a:p>
            <a:r>
              <a:rPr lang="en-US" dirty="0"/>
              <a:t>The DCC signal from the power circuit comes in on the left as DCC_in1 and DCC_in2. These are routed through two isolation points which are thin traces and are clearly marked on the bottom of the MaxDuino PCB.</a:t>
            </a:r>
          </a:p>
          <a:p>
            <a:r>
              <a:rPr lang="en-US" dirty="0"/>
              <a:t>The DCC signal goes onto the 2K2 current limiting resistor R2 and then through the optoisolator U2. D9 provides reverse polarity protection for the optoisolator diode.  C5 (in conjunction with R2) provide transient noise rejection. Pin 7 is not used as the optoisolator has an internal pull-up. The output of the optoisolator goes to Arduino pin D3 and is pulled high by R4 (</a:t>
            </a:r>
            <a:r>
              <a:rPr lang="en-US" sz="1800" dirty="0"/>
              <a:t>470 ohm) which is needed to create a fast risetime on the output</a:t>
            </a:r>
            <a:r>
              <a:rPr lang="en-US" dirty="0"/>
              <a:t>. The use of pin D3 is very important because this is only one of two pins on the Nano that can have interrupts attached which is important for the needed time critical decoding.</a:t>
            </a:r>
          </a:p>
          <a:p>
            <a:endParaRPr lang="en-US" dirty="0"/>
          </a:p>
          <a:p>
            <a:r>
              <a:rPr lang="en-US" dirty="0"/>
              <a:t>NOTES:  If DCC is not used as the MaxDuino power supply but you still want to decode dcc signals then the two DCC isolation traces must be made open circuit. Once these traces are opened then the MaxDuino power source and the DCC decoding are isolated from each other. An independent DCC signal for decoding can be input via J2 which is a pair of horizontal pins located on the PCB under the Arduino.</a:t>
            </a:r>
          </a:p>
        </p:txBody>
      </p:sp>
      <p:pic>
        <p:nvPicPr>
          <p:cNvPr id="5" name="Picture 4">
            <a:extLst>
              <a:ext uri="{FF2B5EF4-FFF2-40B4-BE49-F238E27FC236}">
                <a16:creationId xmlns:a16="http://schemas.microsoft.com/office/drawing/2014/main" xmlns="" id="{F487600F-9752-1A36-4706-D59BAE239219}"/>
              </a:ext>
            </a:extLst>
          </p:cNvPr>
          <p:cNvPicPr>
            <a:picLocks noChangeAspect="1"/>
          </p:cNvPicPr>
          <p:nvPr/>
        </p:nvPicPr>
        <p:blipFill>
          <a:blip r:embed="rId3"/>
          <a:stretch>
            <a:fillRect/>
          </a:stretch>
        </p:blipFill>
        <p:spPr>
          <a:xfrm>
            <a:off x="4493644" y="383247"/>
            <a:ext cx="7086600" cy="2847975"/>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xmlns="" id="{929F186C-BD40-AD20-47D6-ECAC4810E2F2}"/>
              </a:ext>
            </a:extLst>
          </p:cNvPr>
          <p:cNvSpPr txBox="1"/>
          <p:nvPr/>
        </p:nvSpPr>
        <p:spPr>
          <a:xfrm>
            <a:off x="4390845" y="1025195"/>
            <a:ext cx="7710217" cy="3416320"/>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 Ohm speaker rated at 3 watts or more can be used</a:t>
            </a:r>
            <a:r>
              <a:rPr lang="en-US" dirty="0" smtClean="0"/>
              <a:t>. The stereo output pins are brought out to a header should you wish to use an external amplifier.</a:t>
            </a:r>
            <a:endParaRPr lang="en-US" dirty="0"/>
          </a:p>
          <a:p>
            <a:r>
              <a:rPr lang="en-US" dirty="0" smtClean="0"/>
              <a:t>The </a:t>
            </a:r>
            <a:r>
              <a:rPr lang="en-US" dirty="0"/>
              <a:t>Tx pin from this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Rx voltage is even slightly over its 5 volt limit. </a:t>
            </a:r>
          </a:p>
          <a:p>
            <a:r>
              <a:rPr lang="en-US" dirty="0"/>
              <a:t>(Alternate design which I have not tested – omit R6, use 1K resistor for R5)</a:t>
            </a:r>
          </a:p>
        </p:txBody>
      </p:sp>
      <p:sp>
        <p:nvSpPr>
          <p:cNvPr id="7" name="TextBox 6">
            <a:extLst>
              <a:ext uri="{FF2B5EF4-FFF2-40B4-BE49-F238E27FC236}">
                <a16:creationId xmlns:a16="http://schemas.microsoft.com/office/drawing/2014/main" xmlns="" id="{970E1AFD-2AB6-6D32-D639-7A25C2192A04}"/>
              </a:ext>
            </a:extLst>
          </p:cNvPr>
          <p:cNvSpPr txBox="1"/>
          <p:nvPr/>
        </p:nvSpPr>
        <p:spPr>
          <a:xfrm>
            <a:off x="469779" y="4567837"/>
            <a:ext cx="11501887" cy="1754326"/>
          </a:xfrm>
          <a:prstGeom prst="rect">
            <a:avLst/>
          </a:prstGeom>
          <a:noFill/>
        </p:spPr>
        <p:txBody>
          <a:bodyPr wrap="square" rtlCol="0">
            <a:spAutoFit/>
          </a:bodyPr>
          <a:lstStyle/>
          <a:p>
            <a:r>
              <a:rPr lang="en-US" dirty="0"/>
              <a:t>The busy pin is taken back to the Arduino on pin D12 to provide real time status information.</a:t>
            </a:r>
          </a:p>
          <a:p>
            <a:r>
              <a:rPr lang="en-US" dirty="0"/>
              <a:t>It is possible to ‘ask’ the module for its status via software also. Both approaches have been tested and work as expected.</a:t>
            </a:r>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a:t>
            </a:r>
            <a:r>
              <a:rPr lang="en-US" dirty="0"/>
              <a:t>The </a:t>
            </a:r>
            <a:r>
              <a:rPr lang="en-US" b="1" dirty="0"/>
              <a:t>DFRobot MP3 </a:t>
            </a:r>
            <a:r>
              <a:rPr lang="en-US" dirty="0"/>
              <a:t>player module is recommended. There is a similar module with part number MP3-TF-16P but it did not work well for me.  Specifically It did not respond to some serial commands.  (e.g.: setting volume)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79" y="1486470"/>
            <a:ext cx="3886361" cy="2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285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2581</Words>
  <Application>Microsoft Office PowerPoint</Application>
  <PresentationFormat>Custom</PresentationFormat>
  <Paragraphs>241</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MaxDuino R1.6 Design Walkthrough</vt:lpstr>
      <vt:lpstr>MaxDuino Summary</vt:lpstr>
      <vt:lpstr>PowerPoint Presentation</vt:lpstr>
      <vt:lpstr>MaxDuino PCB  (Typical General arrangement)</vt:lpstr>
      <vt:lpstr>MaxDuino 1.6</vt:lpstr>
      <vt:lpstr>MaxDuino General Architecture</vt:lpstr>
      <vt:lpstr>Design Review - Power Supply</vt:lpstr>
      <vt:lpstr>Design Review – DCC Decoder</vt:lpstr>
      <vt:lpstr>Design Review – MP3 Player</vt:lpstr>
      <vt:lpstr>Design Review</vt:lpstr>
      <vt:lpstr>Design Review – NeoPixel</vt:lpstr>
      <vt:lpstr>Design Review – Header Pins</vt:lpstr>
      <vt:lpstr>Design Review – Arduino</vt:lpstr>
      <vt:lpstr>Design Review Full Schematic</vt:lpstr>
      <vt:lpstr>Design Review Full PCB</vt:lpstr>
      <vt:lpstr>Management of Change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54</cp:revision>
  <dcterms:created xsi:type="dcterms:W3CDTF">2023-05-29T01:20:13Z</dcterms:created>
  <dcterms:modified xsi:type="dcterms:W3CDTF">2024-01-09T21:55:23Z</dcterms:modified>
</cp:coreProperties>
</file>